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65" r:id="rId1"/>
  </p:sldMasterIdLst>
  <p:notesMasterIdLst>
    <p:notesMasterId r:id="rId20"/>
  </p:notesMasterIdLst>
  <p:sldIdLst>
    <p:sldId id="256" r:id="rId2"/>
    <p:sldId id="279" r:id="rId3"/>
    <p:sldId id="257" r:id="rId4"/>
    <p:sldId id="311" r:id="rId5"/>
    <p:sldId id="309" r:id="rId6"/>
    <p:sldId id="312" r:id="rId7"/>
    <p:sldId id="313" r:id="rId8"/>
    <p:sldId id="314" r:id="rId9"/>
    <p:sldId id="315" r:id="rId10"/>
    <p:sldId id="322" r:id="rId11"/>
    <p:sldId id="316" r:id="rId12"/>
    <p:sldId id="317" r:id="rId13"/>
    <p:sldId id="321" r:id="rId14"/>
    <p:sldId id="318" r:id="rId15"/>
    <p:sldId id="319" r:id="rId16"/>
    <p:sldId id="307" r:id="rId17"/>
    <p:sldId id="320" r:id="rId18"/>
    <p:sldId id="30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985" autoAdjust="0"/>
    <p:restoredTop sz="94660"/>
  </p:normalViewPr>
  <p:slideViewPr>
    <p:cSldViewPr snapToGrid="0">
      <p:cViewPr varScale="1">
        <p:scale>
          <a:sx n="57" d="100"/>
          <a:sy n="57" d="100"/>
        </p:scale>
        <p:origin x="-690" y="-90"/>
      </p:cViewPr>
      <p:guideLst>
        <p:guide orient="horz" pos="2160"/>
        <p:guide pos="3840"/>
      </p:guideLst>
    </p:cSldViewPr>
  </p:slid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46B90-AACB-452A-963C-408806DEDE0D}" type="datetimeFigureOut">
              <a:rPr lang="en-US" smtClean="0"/>
              <a:pPr/>
              <a:t>8/18/2020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ADF80F-5059-4D11-821F-CB0A1208091B}" type="slidenum">
              <a:rPr lang="en-US" smtClean="0"/>
              <a:pPr/>
              <a:t>‹#›</a:t>
            </a:fld>
            <a:endParaRPr lang="en-US"/>
          </a:p>
        </p:txBody>
      </p:sp>
    </p:spTree>
    <p:extLst>
      <p:ext uri="{BB962C8B-B14F-4D97-AF65-F5344CB8AC3E}">
        <p14:creationId xmlns="" xmlns:p14="http://schemas.microsoft.com/office/powerpoint/2010/main" val="227717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5"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817807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946642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7"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686724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4092924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5"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062094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7"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4237286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5"/>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7"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5"/>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 xmlns:p14="http://schemas.microsoft.com/office/powerpoint/2010/main" val="2714639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87892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777535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30"/>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48A87A34-81AB-432B-8DAE-1953F412C126}" type="datetimeFigureOut">
              <a:rPr lang="en-US" smtClean="0"/>
              <a:pPr/>
              <a:t>8/18/2020</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3253529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2"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9"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6001"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20"/>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8A87A34-81AB-432B-8DAE-1953F412C126}" type="datetimeFigureOut">
              <a:rPr lang="en-US" smtClean="0"/>
              <a:pPr/>
              <a:t>8/18/2020</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677633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6"/>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7"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8A87A34-81AB-432B-8DAE-1953F412C126}" type="datetimeFigureOut">
              <a:rPr lang="en-US" smtClean="0"/>
              <a:pPr/>
              <a:t>8/18/2020</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3"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552165625"/>
      </p:ext>
    </p:extLst>
  </p:cSld>
  <p:clrMap bg1="lt1" tx1="dk1" bg2="lt2" tx2="dk2" accent1="accent1" accent2="accent2" accent3="accent3" accent4="accent4" accent5="accent5" accent6="accent6" hlink="hlink" folHlink="folHlink"/>
  <p:sldLayoutIdLst>
    <p:sldLayoutId id="2147484166" r:id="rId1"/>
    <p:sldLayoutId id="2147484167" r:id="rId2"/>
    <p:sldLayoutId id="2147484168" r:id="rId3"/>
    <p:sldLayoutId id="2147484169" r:id="rId4"/>
    <p:sldLayoutId id="2147484170" r:id="rId5"/>
    <p:sldLayoutId id="2147484171" r:id="rId6"/>
    <p:sldLayoutId id="2147484172" r:id="rId7"/>
    <p:sldLayoutId id="2147484173" r:id="rId8"/>
    <p:sldLayoutId id="2147484174" r:id="rId9"/>
    <p:sldLayoutId id="2147484175" r:id="rId10"/>
    <p:sldLayoutId id="2147484176"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52252"/>
            <a:ext cx="9914709" cy="2808513"/>
          </a:xfrm>
        </p:spPr>
        <p:txBody>
          <a:bodyPr>
            <a:noAutofit/>
          </a:bodyPr>
          <a:lstStyle/>
          <a:p>
            <a:pPr algn="ctr"/>
            <a:r>
              <a:rPr lang="en-US" sz="2400" b="1" dirty="0" smtClean="0">
                <a:solidFill>
                  <a:srgbClr val="0070C0"/>
                </a:solidFill>
              </a:rPr>
              <a:t>RESOLVING </a:t>
            </a:r>
            <a:r>
              <a:rPr lang="en-US" sz="2400" b="1" dirty="0">
                <a:solidFill>
                  <a:srgbClr val="0070C0"/>
                </a:solidFill>
              </a:rPr>
              <a:t>THE GRAND ETHIOPIAN RENAISSANCE DAM CONFLICT THROUGH THE AFRICAN UNION NEXUS APPROACH</a:t>
            </a:r>
            <a:r>
              <a:rPr lang="en-US" sz="3600" b="1" dirty="0">
                <a:solidFill>
                  <a:srgbClr val="0070C0"/>
                </a:solidFill>
              </a:rPr>
              <a:t/>
            </a:r>
            <a:br>
              <a:rPr lang="en-US" sz="3600" b="1" dirty="0">
                <a:solidFill>
                  <a:srgbClr val="0070C0"/>
                </a:solidFill>
              </a:rPr>
            </a:br>
            <a:r>
              <a:rPr lang="en-US" sz="3600" dirty="0"/>
              <a:t/>
            </a:r>
            <a:br>
              <a:rPr lang="en-US" sz="3600" dirty="0"/>
            </a:br>
            <a:endParaRPr lang="en-US" sz="3600" dirty="0"/>
          </a:p>
        </p:txBody>
      </p:sp>
      <p:sp>
        <p:nvSpPr>
          <p:cNvPr id="3" name="Subtitle 2"/>
          <p:cNvSpPr>
            <a:spLocks noGrp="1"/>
          </p:cNvSpPr>
          <p:nvPr>
            <p:ph type="subTitle" idx="1"/>
          </p:nvPr>
        </p:nvSpPr>
        <p:spPr>
          <a:xfrm>
            <a:off x="1876426" y="1188720"/>
            <a:ext cx="8791575" cy="1672045"/>
          </a:xfrm>
        </p:spPr>
        <p:txBody>
          <a:bodyPr>
            <a:normAutofit fontScale="25000" lnSpcReduction="20000"/>
          </a:bodyPr>
          <a:lstStyle/>
          <a:p>
            <a:pPr algn="ctr"/>
            <a:endParaRPr lang="en-US" sz="2800" b="1" dirty="0"/>
          </a:p>
          <a:p>
            <a:pPr algn="ctr"/>
            <a:r>
              <a:rPr lang="en-US" sz="8000" b="1" dirty="0">
                <a:solidFill>
                  <a:schemeClr val="tx1"/>
                </a:solidFill>
              </a:rPr>
              <a:t>Professor Emmanuel Kasimbazi</a:t>
            </a:r>
          </a:p>
          <a:p>
            <a:pPr algn="ctr"/>
            <a:r>
              <a:rPr lang="en-US" sz="8000" b="1" cap="none" dirty="0" smtClean="0">
                <a:solidFill>
                  <a:schemeClr val="tx1"/>
                </a:solidFill>
              </a:rPr>
              <a:t>Environmental Law Centre, School of Law</a:t>
            </a:r>
          </a:p>
          <a:p>
            <a:pPr algn="ctr"/>
            <a:r>
              <a:rPr lang="en-US" sz="8000" b="1" cap="none" dirty="0" smtClean="0">
                <a:solidFill>
                  <a:schemeClr val="tx1"/>
                </a:solidFill>
              </a:rPr>
              <a:t>Makerere University, Kampala</a:t>
            </a:r>
          </a:p>
          <a:p>
            <a:pPr algn="ctr"/>
            <a:r>
              <a:rPr lang="en-US" sz="8000" b="1" dirty="0" smtClean="0">
                <a:solidFill>
                  <a:schemeClr val="tx1"/>
                </a:solidFill>
              </a:rPr>
              <a:t>2020</a:t>
            </a:r>
            <a:endParaRPr lang="en-US" sz="8000" b="1" cap="none" dirty="0" smtClean="0">
              <a:solidFill>
                <a:schemeClr val="tx1"/>
              </a:solidFill>
            </a:endParaRPr>
          </a:p>
        </p:txBody>
      </p:sp>
      <p:pic>
        <p:nvPicPr>
          <p:cNvPr id="4" name="Picture 3"/>
          <p:cNvPicPr>
            <a:picLocks noChangeAspect="1"/>
          </p:cNvPicPr>
          <p:nvPr/>
        </p:nvPicPr>
        <p:blipFill>
          <a:blip r:embed="rId2"/>
          <a:stretch>
            <a:fillRect/>
          </a:stretch>
        </p:blipFill>
        <p:spPr>
          <a:xfrm>
            <a:off x="1371600" y="2873829"/>
            <a:ext cx="9914709" cy="3997234"/>
          </a:xfrm>
          <a:prstGeom prst="rect">
            <a:avLst/>
          </a:prstGeom>
        </p:spPr>
      </p:pic>
    </p:spTree>
    <p:extLst>
      <p:ext uri="{BB962C8B-B14F-4D97-AF65-F5344CB8AC3E}">
        <p14:creationId xmlns="" xmlns:p14="http://schemas.microsoft.com/office/powerpoint/2010/main" val="6178031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88275" y="561703"/>
            <a:ext cx="10084526" cy="6191793"/>
          </a:xfrm>
        </p:spPr>
        <p:txBody>
          <a:bodyPr>
            <a:normAutofit fontScale="25000" lnSpcReduction="20000"/>
          </a:bodyPr>
          <a:lstStyle/>
          <a:p>
            <a:pPr marL="342900" indent="-342900">
              <a:buFont typeface="Arial" panose="020B0604020202020204" pitchFamily="34" charset="0"/>
              <a:buChar char="•"/>
            </a:pPr>
            <a:endParaRPr lang="en-US" dirty="0" smtClean="0"/>
          </a:p>
          <a:p>
            <a:r>
              <a:rPr lang="en-US" sz="8000" b="1" dirty="0" smtClean="0"/>
              <a:t>                                                                                                                                                                                                                                                         </a:t>
            </a:r>
          </a:p>
          <a:p>
            <a:r>
              <a:rPr lang="en-US" sz="8000" b="1" dirty="0" smtClean="0">
                <a:solidFill>
                  <a:srgbClr val="0070C0"/>
                </a:solidFill>
              </a:rPr>
              <a:t> </a:t>
            </a:r>
            <a:r>
              <a:rPr lang="en-US" sz="8000" b="1" dirty="0">
                <a:solidFill>
                  <a:srgbClr val="0070C0"/>
                </a:solidFill>
              </a:rPr>
              <a:t>CHRONOLOGICAL DEVELOPMENT </a:t>
            </a:r>
            <a:r>
              <a:rPr lang="en-US" sz="8000" b="1" dirty="0" smtClean="0">
                <a:solidFill>
                  <a:srgbClr val="0070C0"/>
                </a:solidFill>
              </a:rPr>
              <a:t>OF </a:t>
            </a:r>
            <a:r>
              <a:rPr lang="en-US" sz="8000" b="1" dirty="0">
                <a:solidFill>
                  <a:srgbClr val="0070C0"/>
                </a:solidFill>
              </a:rPr>
              <a:t>THE </a:t>
            </a:r>
            <a:r>
              <a:rPr lang="en-US" sz="8000" b="1" dirty="0" smtClean="0">
                <a:solidFill>
                  <a:srgbClr val="0070C0"/>
                </a:solidFill>
              </a:rPr>
              <a:t>GERD DISPUTE NEGOTIATION</a:t>
            </a:r>
          </a:p>
          <a:p>
            <a:pPr marL="342900" indent="-342900">
              <a:buFont typeface="Arial" panose="020B0604020202020204" pitchFamily="34" charset="0"/>
              <a:buChar char="•"/>
            </a:pPr>
            <a:r>
              <a:rPr lang="en-US" sz="7200" dirty="0" smtClean="0"/>
              <a:t>International </a:t>
            </a:r>
            <a:r>
              <a:rPr lang="en-US" sz="7200" dirty="0"/>
              <a:t>Panel of Experts (IPE) </a:t>
            </a:r>
            <a:r>
              <a:rPr lang="en-US" sz="7200" dirty="0" smtClean="0"/>
              <a:t>2012</a:t>
            </a:r>
          </a:p>
          <a:p>
            <a:pPr marL="342900" indent="-342900">
              <a:buFont typeface="Arial" panose="020B0604020202020204" pitchFamily="34" charset="0"/>
              <a:buChar char="•"/>
            </a:pPr>
            <a:r>
              <a:rPr lang="en-US" sz="7200" dirty="0" smtClean="0"/>
              <a:t>Declaration </a:t>
            </a:r>
            <a:r>
              <a:rPr lang="en-US" sz="7200" dirty="0"/>
              <a:t>of Principles (</a:t>
            </a:r>
            <a:r>
              <a:rPr lang="en-US" sz="7200" dirty="0" err="1"/>
              <a:t>DoP</a:t>
            </a:r>
            <a:r>
              <a:rPr lang="en-US" sz="7200" dirty="0"/>
              <a:t>) </a:t>
            </a:r>
            <a:r>
              <a:rPr lang="en-US" sz="7200" dirty="0" smtClean="0"/>
              <a:t>2015</a:t>
            </a:r>
          </a:p>
          <a:p>
            <a:pPr marL="342900" indent="-342900">
              <a:buFont typeface="Arial" panose="020B0604020202020204" pitchFamily="34" charset="0"/>
              <a:buChar char="•"/>
            </a:pPr>
            <a:r>
              <a:rPr lang="en-US" sz="7200" dirty="0" smtClean="0"/>
              <a:t>Egypt</a:t>
            </a:r>
            <a:r>
              <a:rPr lang="en-US" sz="7200" dirty="0"/>
              <a:t>, Sudan and Ethiopia form Joint Research Group 2018: </a:t>
            </a:r>
            <a:endParaRPr lang="en-US" sz="7200" dirty="0" smtClean="0"/>
          </a:p>
          <a:p>
            <a:pPr marL="342900" indent="-342900">
              <a:buFont typeface="Arial" panose="020B0604020202020204" pitchFamily="34" charset="0"/>
              <a:buChar char="•"/>
            </a:pPr>
            <a:r>
              <a:rPr lang="en-US" sz="7200" dirty="0" smtClean="0"/>
              <a:t>US </a:t>
            </a:r>
            <a:r>
              <a:rPr lang="en-US" sz="7200" dirty="0"/>
              <a:t>Treasury and the World Bank observe tripartite talks </a:t>
            </a:r>
            <a:r>
              <a:rPr lang="en-US" sz="7200" dirty="0" smtClean="0"/>
              <a:t>2019</a:t>
            </a:r>
          </a:p>
          <a:p>
            <a:r>
              <a:rPr lang="en-US" sz="7200" b="1" dirty="0" smtClean="0"/>
              <a:t>Negotiations 2020</a:t>
            </a:r>
          </a:p>
          <a:p>
            <a:pPr marL="342900" indent="-342900">
              <a:buFont typeface="Arial" panose="020B0604020202020204" pitchFamily="34" charset="0"/>
              <a:buChar char="•"/>
            </a:pPr>
            <a:r>
              <a:rPr lang="en-US" sz="7200" dirty="0" smtClean="0"/>
              <a:t>29 </a:t>
            </a:r>
            <a:r>
              <a:rPr lang="en-US" sz="7200" dirty="0"/>
              <a:t>February 2020: Ethiopia refuses drought mitigation </a:t>
            </a:r>
            <a:r>
              <a:rPr lang="en-US" sz="7200" dirty="0" smtClean="0"/>
              <a:t>agreement.</a:t>
            </a:r>
          </a:p>
          <a:p>
            <a:pPr marL="342900" indent="-342900">
              <a:buFont typeface="Arial" panose="020B0604020202020204" pitchFamily="34" charset="0"/>
              <a:buChar char="•"/>
            </a:pPr>
            <a:r>
              <a:rPr lang="en-US" sz="7200" dirty="0" smtClean="0"/>
              <a:t>10 </a:t>
            </a:r>
            <a:r>
              <a:rPr lang="en-US" sz="7200" dirty="0"/>
              <a:t>April 2020: Ethiopia proposes agreement on the first two years of </a:t>
            </a:r>
            <a:r>
              <a:rPr lang="en-US" sz="7200" dirty="0" smtClean="0"/>
              <a:t>filling.</a:t>
            </a:r>
          </a:p>
          <a:p>
            <a:pPr marL="342900" indent="-342900">
              <a:buFont typeface="Arial" panose="020B0604020202020204" pitchFamily="34" charset="0"/>
              <a:buChar char="•"/>
            </a:pPr>
            <a:r>
              <a:rPr lang="en-US" sz="7200" dirty="0" smtClean="0"/>
              <a:t>9 </a:t>
            </a:r>
            <a:r>
              <a:rPr lang="en-US" sz="7200" dirty="0"/>
              <a:t>June 2020: parties resume </a:t>
            </a:r>
            <a:r>
              <a:rPr lang="en-US" sz="7200" dirty="0" smtClean="0"/>
              <a:t>negotiations.</a:t>
            </a:r>
          </a:p>
          <a:p>
            <a:pPr marL="342900" indent="-342900">
              <a:buFont typeface="Arial" panose="020B0604020202020204" pitchFamily="34" charset="0"/>
              <a:buChar char="•"/>
            </a:pPr>
            <a:r>
              <a:rPr lang="en-US" sz="7200" dirty="0" smtClean="0"/>
              <a:t>19 </a:t>
            </a:r>
            <a:r>
              <a:rPr lang="en-US" sz="7200" dirty="0"/>
              <a:t>June: Egypt asks UN Security Council to </a:t>
            </a:r>
            <a:r>
              <a:rPr lang="en-US" sz="7200" dirty="0" smtClean="0"/>
              <a:t>intervene</a:t>
            </a:r>
          </a:p>
          <a:p>
            <a:pPr marL="342900" indent="-342900">
              <a:buFont typeface="Arial" panose="020B0604020202020204" pitchFamily="34" charset="0"/>
              <a:buChar char="•"/>
            </a:pPr>
            <a:r>
              <a:rPr lang="en-US" sz="7200" dirty="0" smtClean="0"/>
              <a:t>15 </a:t>
            </a:r>
            <a:r>
              <a:rPr lang="en-US" sz="7200" dirty="0"/>
              <a:t>June: Technical teams fail to reach a </a:t>
            </a:r>
            <a:r>
              <a:rPr lang="en-US" sz="7200" dirty="0" smtClean="0"/>
              <a:t>deal.</a:t>
            </a:r>
          </a:p>
          <a:p>
            <a:pPr marL="342900" indent="-342900">
              <a:buFont typeface="Arial" panose="020B0604020202020204" pitchFamily="34" charset="0"/>
              <a:buChar char="•"/>
            </a:pPr>
            <a:r>
              <a:rPr lang="en-US" sz="7200" dirty="0" smtClean="0"/>
              <a:t>26 </a:t>
            </a:r>
            <a:r>
              <a:rPr lang="en-US" sz="7200" dirty="0"/>
              <a:t>June: Egypt, Ethiopia and Sudan leaders agree on African Union-led </a:t>
            </a:r>
            <a:r>
              <a:rPr lang="en-US" sz="7200" dirty="0" smtClean="0"/>
              <a:t>talks.</a:t>
            </a:r>
          </a:p>
          <a:p>
            <a:pPr marL="342900" indent="-342900">
              <a:buFont typeface="Arial" panose="020B0604020202020204" pitchFamily="34" charset="0"/>
              <a:buChar char="•"/>
            </a:pPr>
            <a:r>
              <a:rPr lang="en-US" sz="7200" dirty="0" smtClean="0"/>
              <a:t>27 </a:t>
            </a:r>
            <a:r>
              <a:rPr lang="en-US" sz="7200" dirty="0"/>
              <a:t>June: Ethiopia says it will start the filling in mid-July</a:t>
            </a:r>
            <a:r>
              <a:rPr lang="en-US" sz="7200" dirty="0" smtClean="0"/>
              <a:t>.</a:t>
            </a:r>
          </a:p>
          <a:p>
            <a:pPr marL="342900" indent="-342900">
              <a:buFont typeface="Arial" panose="020B0604020202020204" pitchFamily="34" charset="0"/>
              <a:buChar char="•"/>
            </a:pPr>
            <a:r>
              <a:rPr lang="en-US" sz="7200" dirty="0" smtClean="0"/>
              <a:t> </a:t>
            </a:r>
            <a:r>
              <a:rPr lang="en-US" sz="7200" dirty="0"/>
              <a:t>Abiy Ahmed says the three countries agreed to reach an agreement within two weeks (by 12 July</a:t>
            </a:r>
            <a:r>
              <a:rPr lang="en-US" sz="7200" dirty="0" smtClean="0"/>
              <a:t>).</a:t>
            </a:r>
          </a:p>
          <a:p>
            <a:pPr marL="342900" indent="-342900">
              <a:buFont typeface="Arial" panose="020B0604020202020204" pitchFamily="34" charset="0"/>
              <a:buChar char="•"/>
            </a:pPr>
            <a:r>
              <a:rPr lang="en-US" sz="7200" dirty="0" smtClean="0"/>
              <a:t>29 </a:t>
            </a:r>
            <a:r>
              <a:rPr lang="en-US" sz="7200" dirty="0"/>
              <a:t>June: UN Security Council encourages talks between the three countries.</a:t>
            </a:r>
            <a:br>
              <a:rPr lang="en-US" sz="7200" dirty="0"/>
            </a:br>
            <a:endParaRPr lang="en-US" sz="7200" dirty="0"/>
          </a:p>
        </p:txBody>
      </p:sp>
    </p:spTree>
    <p:extLst>
      <p:ext uri="{BB962C8B-B14F-4D97-AF65-F5344CB8AC3E}">
        <p14:creationId xmlns="" xmlns:p14="http://schemas.microsoft.com/office/powerpoint/2010/main" val="21681463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3588" y="182880"/>
            <a:ext cx="10071463" cy="6675119"/>
          </a:xfrm>
        </p:spPr>
        <p:txBody>
          <a:bodyPr>
            <a:normAutofit fontScale="90000"/>
          </a:bodyPr>
          <a:lstStyle/>
          <a:p>
            <a:pPr algn="l"/>
            <a:r>
              <a:rPr lang="en-US" sz="2000" cap="none" dirty="0">
                <a:solidFill>
                  <a:srgbClr val="0070C0"/>
                </a:solidFill>
              </a:rPr>
              <a:t/>
            </a:r>
            <a:br>
              <a:rPr lang="en-US" sz="2000" cap="none" dirty="0">
                <a:solidFill>
                  <a:srgbClr val="0070C0"/>
                </a:solidFill>
              </a:rPr>
            </a:br>
            <a:r>
              <a:rPr lang="en-US" sz="2000" cap="none" dirty="0" smtClean="0">
                <a:solidFill>
                  <a:srgbClr val="0070C0"/>
                </a:solidFill>
              </a:rPr>
              <a:t/>
            </a:r>
            <a:br>
              <a:rPr lang="en-US" sz="2000" cap="none" dirty="0" smtClean="0">
                <a:solidFill>
                  <a:srgbClr val="0070C0"/>
                </a:solidFill>
              </a:rPr>
            </a:br>
            <a:r>
              <a:rPr lang="en-US" sz="2000" cap="none" dirty="0">
                <a:solidFill>
                  <a:srgbClr val="0070C0"/>
                </a:solidFill>
              </a:rPr>
              <a:t/>
            </a:r>
            <a:br>
              <a:rPr lang="en-US" sz="2000" cap="none" dirty="0">
                <a:solidFill>
                  <a:srgbClr val="0070C0"/>
                </a:solidFill>
              </a:rPr>
            </a:br>
            <a:r>
              <a:rPr lang="en-US" sz="2000" cap="none" dirty="0" smtClean="0">
                <a:solidFill>
                  <a:srgbClr val="0070C0"/>
                </a:solidFill>
              </a:rPr>
              <a:t/>
            </a:r>
            <a:br>
              <a:rPr lang="en-US" sz="2000" cap="none" dirty="0" smtClean="0">
                <a:solidFill>
                  <a:srgbClr val="0070C0"/>
                </a:solidFill>
              </a:rPr>
            </a:br>
            <a:r>
              <a:rPr lang="en-US" sz="2000" cap="none" dirty="0" smtClean="0">
                <a:solidFill>
                  <a:srgbClr val="0070C0"/>
                </a:solidFill>
              </a:rPr>
              <a:t>               </a:t>
            </a:r>
            <a:br>
              <a:rPr lang="en-US" sz="2000" cap="none" dirty="0" smtClean="0">
                <a:solidFill>
                  <a:srgbClr val="0070C0"/>
                </a:solidFill>
              </a:rPr>
            </a:br>
            <a:r>
              <a:rPr lang="en-US" sz="3100" b="1" cap="none" dirty="0" smtClean="0">
                <a:solidFill>
                  <a:srgbClr val="0070C0"/>
                </a:solidFill>
              </a:rPr>
              <a:t> </a:t>
            </a:r>
            <a:r>
              <a:rPr lang="en-US" sz="3100" b="1" cap="none" dirty="0" smtClean="0">
                <a:solidFill>
                  <a:srgbClr val="0070C0"/>
                </a:solidFill>
              </a:rPr>
              <a:t>ISSUES DOMINATING NEGOTIATIONS</a:t>
            </a:r>
            <a:r>
              <a:rPr lang="en-US" sz="2000" cap="none" dirty="0" smtClean="0">
                <a:solidFill>
                  <a:srgbClr val="0070C0"/>
                </a:solidFill>
              </a:rPr>
              <a:t/>
            </a:r>
            <a:br>
              <a:rPr lang="en-US" sz="2000" cap="none" dirty="0" smtClean="0">
                <a:solidFill>
                  <a:srgbClr val="0070C0"/>
                </a:solidFill>
              </a:rPr>
            </a:br>
            <a:r>
              <a:rPr lang="en-US" sz="2000" cap="none" dirty="0" smtClean="0">
                <a:solidFill>
                  <a:srgbClr val="0070C0"/>
                </a:solidFill>
              </a:rPr>
              <a:t/>
            </a:r>
            <a:br>
              <a:rPr lang="en-US" sz="2000" cap="none" dirty="0" smtClean="0">
                <a:solidFill>
                  <a:srgbClr val="0070C0"/>
                </a:solidFill>
              </a:rPr>
            </a:br>
            <a:r>
              <a:rPr lang="en-US" sz="2000" b="1" cap="none" dirty="0" smtClean="0">
                <a:solidFill>
                  <a:schemeClr val="tx1"/>
                </a:solidFill>
              </a:rPr>
              <a:t>Drought </a:t>
            </a:r>
            <a:r>
              <a:rPr lang="en-US" sz="2000" b="1" cap="none" dirty="0" smtClean="0">
                <a:solidFill>
                  <a:schemeClr val="tx1"/>
                </a:solidFill>
              </a:rPr>
              <a:t>mitigation</a:t>
            </a:r>
            <a:r>
              <a:rPr lang="en-US" sz="2000" cap="none" dirty="0" smtClean="0"/>
              <a:t/>
            </a:r>
            <a:br>
              <a:rPr lang="en-US" sz="2000" cap="none" dirty="0" smtClean="0"/>
            </a:br>
            <a:r>
              <a:rPr lang="en-US" sz="2000" cap="none" dirty="0" smtClean="0"/>
              <a:t>Egypt is mainly concerned about the management of drought during the years of filling and operating the dam, as well as in the years that follow a natural drought</a:t>
            </a:r>
            <a:r>
              <a:rPr lang="en-US" sz="2000" cap="none" dirty="0" smtClean="0"/>
              <a:t>.</a:t>
            </a:r>
            <a:br>
              <a:rPr lang="en-US" sz="2000" cap="none" dirty="0" smtClean="0"/>
            </a:br>
            <a:r>
              <a:rPr lang="en-US" sz="2000" cap="none" dirty="0" smtClean="0"/>
              <a:t> </a:t>
            </a:r>
            <a:r>
              <a:rPr lang="en-US" dirty="0"/>
              <a:t/>
            </a:r>
            <a:br>
              <a:rPr lang="en-US" dirty="0"/>
            </a:br>
            <a:r>
              <a:rPr lang="en-US" sz="2000" b="1" cap="none" dirty="0" smtClean="0">
                <a:solidFill>
                  <a:schemeClr val="tx1"/>
                </a:solidFill>
              </a:rPr>
              <a:t>Binding </a:t>
            </a:r>
            <a:r>
              <a:rPr lang="en-US" sz="2000" b="1" cap="none" dirty="0" smtClean="0">
                <a:solidFill>
                  <a:schemeClr val="tx1"/>
                </a:solidFill>
              </a:rPr>
              <a:t>Agreement</a:t>
            </a:r>
            <a:r>
              <a:rPr lang="en-US" sz="2000" cap="none" dirty="0"/>
              <a:t/>
            </a:r>
            <a:br>
              <a:rPr lang="en-US" sz="2000" cap="none" dirty="0"/>
            </a:br>
            <a:r>
              <a:rPr lang="en-US" sz="2000" cap="none" dirty="0"/>
              <a:t>Egypt and Sudan have demanded a written, binding agreement between the parties regarding Ethiopia’s commitments to prevent harm to the downstream countries. </a:t>
            </a:r>
            <a:br>
              <a:rPr lang="en-US" sz="2000" cap="none" dirty="0"/>
            </a:br>
            <a:r>
              <a:rPr lang="en-US" sz="2000" cap="none" dirty="0"/>
              <a:t>Ethiopia has so far only made verbal pledges and refused to sign a binding agreement. </a:t>
            </a:r>
            <a:r>
              <a:rPr lang="en-US" sz="2000" cap="none" dirty="0" smtClean="0"/>
              <a:t/>
            </a:r>
            <a:br>
              <a:rPr lang="en-US" sz="2000" cap="none" dirty="0" smtClean="0"/>
            </a:br>
            <a:r>
              <a:rPr lang="en-US" sz="2000" cap="none" dirty="0"/>
              <a:t/>
            </a:r>
            <a:br>
              <a:rPr lang="en-US" sz="2000" cap="none" dirty="0"/>
            </a:br>
            <a:r>
              <a:rPr lang="en-US" sz="2000" cap="none" dirty="0"/>
              <a:t>Addis Ababa believes that the 2015 Declaration of Principles (DOP) is sufficient to demonstrate its respect for the no-harm principle. But Egypt and Sudan argue that they cannot rely on its goodwill. </a:t>
            </a:r>
            <a:br>
              <a:rPr lang="en-US" sz="2000" cap="none" dirty="0"/>
            </a:br>
            <a:r>
              <a:rPr lang="en-US" sz="2000" cap="none" dirty="0"/>
              <a:t/>
            </a:r>
            <a:br>
              <a:rPr lang="en-US" sz="2000" cap="none" dirty="0"/>
            </a:br>
            <a:r>
              <a:rPr lang="en-US" dirty="0"/>
              <a:t/>
            </a:r>
            <a:br>
              <a:rPr lang="en-US" dirty="0"/>
            </a:br>
            <a:endParaRPr lang="en-US" dirty="0"/>
          </a:p>
        </p:txBody>
      </p:sp>
    </p:spTree>
    <p:extLst>
      <p:ext uri="{BB962C8B-B14F-4D97-AF65-F5344CB8AC3E}">
        <p14:creationId xmlns="" xmlns:p14="http://schemas.microsoft.com/office/powerpoint/2010/main" val="1051673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5028" y="418010"/>
            <a:ext cx="10006149" cy="5982789"/>
          </a:xfrm>
        </p:spPr>
        <p:txBody>
          <a:bodyPr>
            <a:normAutofit/>
          </a:bodyPr>
          <a:lstStyle/>
          <a:p>
            <a:pPr algn="l"/>
            <a:r>
              <a:rPr lang="en-US" sz="2000" b="1" cap="none" dirty="0" smtClean="0">
                <a:solidFill>
                  <a:schemeClr val="tx1"/>
                </a:solidFill>
              </a:rPr>
              <a:t>Dispute resolution</a:t>
            </a:r>
            <a:r>
              <a:rPr lang="en-US" sz="2000" cap="none" dirty="0" smtClean="0"/>
              <a:t/>
            </a:r>
            <a:br>
              <a:rPr lang="en-US" sz="2000" cap="none" dirty="0" smtClean="0"/>
            </a:br>
            <a:r>
              <a:rPr lang="en-US" sz="2000" cap="none" dirty="0" smtClean="0"/>
              <a:t>Whereas Ethiopia would like to settle future disputes through negotiations, Egypt and Sudan have been in favour of binding international arbitration. </a:t>
            </a:r>
            <a:br>
              <a:rPr lang="en-US" sz="2000" cap="none" dirty="0" smtClean="0"/>
            </a:br>
            <a:r>
              <a:rPr lang="en-US" sz="2000" cap="none" dirty="0" smtClean="0"/>
              <a:t>Ethiopia opposes arbitration due to the absence of a Nile basin agreement that could be used by international arbitrators to settle water allocation disputes. </a:t>
            </a:r>
            <a:br>
              <a:rPr lang="en-US" sz="2000" cap="none" dirty="0" smtClean="0"/>
            </a:br>
            <a:r>
              <a:rPr lang="en-US" sz="2000" cap="none" dirty="0" smtClean="0"/>
              <a:t/>
            </a:r>
            <a:br>
              <a:rPr lang="en-US" sz="2000" cap="none" dirty="0" smtClean="0"/>
            </a:br>
            <a:r>
              <a:rPr lang="en-US" sz="2000" b="1" cap="none" dirty="0" smtClean="0"/>
              <a:t>Dam safety</a:t>
            </a:r>
            <a:r>
              <a:rPr lang="en-US" sz="2000" cap="none" dirty="0" smtClean="0"/>
              <a:t/>
            </a:r>
            <a:br>
              <a:rPr lang="en-US" sz="2000" cap="none" dirty="0" smtClean="0"/>
            </a:br>
            <a:r>
              <a:rPr lang="en-US" sz="2000" cap="none" dirty="0" smtClean="0"/>
              <a:t>Sudan and Egypt have concerns about the safety measures implemented during the construction of the dam and the potential consequences of any faults in the dam for their countries. For example, Sudan, which lies only 20km from the dam, is concerned that releases of water from the GERD have the potential to flood its reservoirs' dam, if not coordinated properly. </a:t>
            </a:r>
            <a:br>
              <a:rPr lang="en-US" sz="2000" cap="none" dirty="0" smtClean="0"/>
            </a:br>
            <a:r>
              <a:rPr lang="en-US" sz="2000" cap="none" dirty="0" smtClean="0"/>
              <a:t>It is demanding that Ethiopia provide more assurances on the management of the GERD’s reservoirs and its safety standards. In the event of the collapse of the dam due to faults in its construction, all of Sudan would be at risk.</a:t>
            </a:r>
            <a:br>
              <a:rPr lang="en-US" sz="2000" cap="none" dirty="0" smtClean="0"/>
            </a:br>
            <a:endParaRPr lang="en-US" sz="2000" cap="none" dirty="0"/>
          </a:p>
        </p:txBody>
      </p:sp>
    </p:spTree>
    <p:extLst>
      <p:ext uri="{BB962C8B-B14F-4D97-AF65-F5344CB8AC3E}">
        <p14:creationId xmlns="" xmlns:p14="http://schemas.microsoft.com/office/powerpoint/2010/main" val="28156694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891350" y="3853543"/>
            <a:ext cx="5081450" cy="3099560"/>
          </a:xfrm>
          <a:prstGeom prst="rect">
            <a:avLst/>
          </a:prstGeom>
        </p:spPr>
      </p:pic>
      <p:sp>
        <p:nvSpPr>
          <p:cNvPr id="2" name="Title 1"/>
          <p:cNvSpPr>
            <a:spLocks noGrp="1"/>
          </p:cNvSpPr>
          <p:nvPr>
            <p:ph type="title"/>
          </p:nvPr>
        </p:nvSpPr>
        <p:spPr>
          <a:xfrm>
            <a:off x="1306286" y="261257"/>
            <a:ext cx="9535885" cy="3722914"/>
          </a:xfrm>
        </p:spPr>
        <p:txBody>
          <a:bodyPr>
            <a:noAutofit/>
          </a:bodyPr>
          <a:lstStyle/>
          <a:p>
            <a:pPr algn="l"/>
            <a:r>
              <a:rPr lang="en-US" sz="2400" b="1" cap="none" dirty="0" smtClean="0">
                <a:solidFill>
                  <a:srgbClr val="0070C0"/>
                </a:solidFill>
              </a:rPr>
              <a:t>           </a:t>
            </a:r>
            <a:br>
              <a:rPr lang="en-US" sz="2400" b="1" cap="none" dirty="0" smtClean="0">
                <a:solidFill>
                  <a:srgbClr val="0070C0"/>
                </a:solidFill>
              </a:rPr>
            </a:br>
            <a:r>
              <a:rPr lang="en-US" sz="2400" b="1" cap="none" dirty="0" smtClean="0">
                <a:solidFill>
                  <a:srgbClr val="0070C0"/>
                </a:solidFill>
              </a:rPr>
              <a:t>UNDERSTANDING </a:t>
            </a:r>
            <a:r>
              <a:rPr lang="en-US" sz="2400" b="1" cap="none" dirty="0" smtClean="0">
                <a:solidFill>
                  <a:srgbClr val="0070C0"/>
                </a:solidFill>
              </a:rPr>
              <a:t>THE NEXUS APPROACH </a:t>
            </a:r>
            <a:br>
              <a:rPr lang="en-US" sz="2400" b="1" cap="none" dirty="0" smtClean="0">
                <a:solidFill>
                  <a:srgbClr val="0070C0"/>
                </a:solidFill>
              </a:rPr>
            </a:br>
            <a:r>
              <a:rPr lang="en-US" sz="2400" b="1" cap="none" dirty="0" smtClean="0">
                <a:solidFill>
                  <a:srgbClr val="0070C0"/>
                </a:solidFill>
              </a:rPr>
              <a:t>             TO TRANSBOUNDARY WATER RESOURCES</a:t>
            </a:r>
            <a:r>
              <a:rPr lang="en-US" sz="1800" cap="none" dirty="0" smtClean="0"/>
              <a:t/>
            </a:r>
            <a:br>
              <a:rPr lang="en-US" sz="1800" cap="none" dirty="0" smtClean="0"/>
            </a:br>
            <a:r>
              <a:rPr lang="en-US" sz="1800" cap="none" dirty="0" smtClean="0"/>
              <a:t>The nexus approach to environmental resources’ management examines the interrelatedness and interdependencies of environmental resources and their transitions and fluxes across spatial scales and between compartments. Instead of just looking at individual components, the functioning, productivity, and management of a complex system is taken into consideration.”</a:t>
            </a:r>
            <a:br>
              <a:rPr lang="en-US" sz="1800" cap="none" dirty="0" smtClean="0"/>
            </a:br>
            <a:r>
              <a:rPr lang="en-US" sz="1800" cap="none" dirty="0" smtClean="0"/>
              <a:t/>
            </a:r>
            <a:br>
              <a:rPr lang="en-US" sz="1800" cap="none" dirty="0" smtClean="0"/>
            </a:br>
            <a:r>
              <a:rPr lang="en-US" sz="1800" cap="none" dirty="0" smtClean="0"/>
              <a:t>This argument is central in realizing that solidarity is mutually beneficial and could thus change perspectives from focusing on national interests towards cooperation, by taking into account the well-being of others. Therefore, the notion of interconnectedness should be central in a mediation framework for the Nile basin conflict. </a:t>
            </a:r>
            <a:endParaRPr lang="en-US" sz="1800" cap="none" dirty="0"/>
          </a:p>
        </p:txBody>
      </p:sp>
      <p:pic>
        <p:nvPicPr>
          <p:cNvPr id="4" name="Picture 3"/>
          <p:cNvPicPr>
            <a:picLocks noChangeAspect="1"/>
          </p:cNvPicPr>
          <p:nvPr/>
        </p:nvPicPr>
        <p:blipFill>
          <a:blip r:embed="rId3"/>
          <a:stretch>
            <a:fillRect/>
          </a:stretch>
        </p:blipFill>
        <p:spPr>
          <a:xfrm>
            <a:off x="1175658" y="3984171"/>
            <a:ext cx="4715692" cy="2873829"/>
          </a:xfrm>
          <a:prstGeom prst="rect">
            <a:avLst/>
          </a:prstGeom>
          <a:ln>
            <a:noFill/>
          </a:ln>
          <a:effectLst>
            <a:softEdge rad="112500"/>
          </a:effectLst>
        </p:spPr>
      </p:pic>
    </p:spTree>
    <p:extLst>
      <p:ext uri="{BB962C8B-B14F-4D97-AF65-F5344CB8AC3E}">
        <p14:creationId xmlns="" xmlns:p14="http://schemas.microsoft.com/office/powerpoint/2010/main" val="2397154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720" y="509451"/>
            <a:ext cx="9731830" cy="5747657"/>
          </a:xfrm>
        </p:spPr>
        <p:txBody>
          <a:bodyPr>
            <a:normAutofit fontScale="90000"/>
          </a:bodyPr>
          <a:lstStyle/>
          <a:p>
            <a:pPr algn="l"/>
            <a:r>
              <a:rPr lang="en-US" b="1" dirty="0" smtClean="0">
                <a:solidFill>
                  <a:srgbClr val="0070C0"/>
                </a:solidFill>
              </a:rPr>
              <a:t>          </a:t>
            </a:r>
            <a:br>
              <a:rPr lang="en-US" b="1" dirty="0" smtClean="0">
                <a:solidFill>
                  <a:srgbClr val="0070C0"/>
                </a:solidFill>
              </a:rPr>
            </a:br>
            <a:r>
              <a:rPr lang="en-US" b="1" dirty="0">
                <a:solidFill>
                  <a:srgbClr val="0070C0"/>
                </a:solidFill>
              </a:rPr>
              <a:t> </a:t>
            </a:r>
            <a:r>
              <a:rPr lang="en-US" b="1" dirty="0" smtClean="0">
                <a:solidFill>
                  <a:srgbClr val="0070C0"/>
                </a:solidFill>
              </a:rPr>
              <a:t>          </a:t>
            </a:r>
            <a:r>
              <a:rPr lang="en-US" b="1" dirty="0" smtClean="0">
                <a:solidFill>
                  <a:srgbClr val="0070C0"/>
                </a:solidFill>
              </a:rPr>
              <a:t>How </a:t>
            </a:r>
            <a:r>
              <a:rPr lang="en-US" b="1" dirty="0">
                <a:solidFill>
                  <a:srgbClr val="0070C0"/>
                </a:solidFill>
              </a:rPr>
              <a:t>the AU Nexus Approach </a:t>
            </a:r>
            <a:r>
              <a:rPr lang="en-US" b="1" dirty="0" smtClean="0">
                <a:solidFill>
                  <a:srgbClr val="0070C0"/>
                </a:solidFill>
              </a:rPr>
              <a:t>can</a:t>
            </a:r>
            <a:br>
              <a:rPr lang="en-US" b="1" dirty="0" smtClean="0">
                <a:solidFill>
                  <a:srgbClr val="0070C0"/>
                </a:solidFill>
              </a:rPr>
            </a:br>
            <a:r>
              <a:rPr lang="en-US" b="1" dirty="0" smtClean="0">
                <a:solidFill>
                  <a:srgbClr val="0070C0"/>
                </a:solidFill>
              </a:rPr>
              <a:t>                    resolve </a:t>
            </a:r>
            <a:r>
              <a:rPr lang="en-US" b="1" dirty="0">
                <a:solidFill>
                  <a:srgbClr val="0070C0"/>
                </a:solidFill>
              </a:rPr>
              <a:t>the GERD dispute</a:t>
            </a:r>
            <a:r>
              <a:rPr lang="en-US" dirty="0">
                <a:solidFill>
                  <a:srgbClr val="0070C0"/>
                </a:solidFill>
              </a:rPr>
              <a:t/>
            </a:r>
            <a:br>
              <a:rPr lang="en-US" dirty="0">
                <a:solidFill>
                  <a:srgbClr val="0070C0"/>
                </a:solidFill>
              </a:rPr>
            </a:br>
            <a:r>
              <a:rPr lang="en-US" sz="2000" cap="none" dirty="0" smtClean="0">
                <a:solidFill>
                  <a:schemeClr val="tx1"/>
                </a:solidFill>
              </a:rPr>
              <a:t>Drawing on African approaches to conflict resolution can help transcend narrow national interests and lead to cooperation.</a:t>
            </a:r>
            <a:br>
              <a:rPr lang="en-US" sz="2000" cap="none" dirty="0" smtClean="0">
                <a:solidFill>
                  <a:schemeClr val="tx1"/>
                </a:solidFill>
              </a:rPr>
            </a:br>
            <a:r>
              <a:rPr lang="en-US" sz="2000" cap="none" dirty="0" smtClean="0">
                <a:solidFill>
                  <a:schemeClr val="tx1"/>
                </a:solidFill>
              </a:rPr>
              <a:t>A change of perspective can be brought about by basing the mediation efforts on a framework of coexistence, social solidarity and interconnectedness, which could transcend national interests and offer perspectives towards long-term positive peace.</a:t>
            </a:r>
            <a:br>
              <a:rPr lang="en-US" sz="2000" cap="none" dirty="0" smtClean="0">
                <a:solidFill>
                  <a:schemeClr val="tx1"/>
                </a:solidFill>
              </a:rPr>
            </a:br>
            <a:r>
              <a:rPr lang="en-US" sz="2000" cap="none" dirty="0" smtClean="0">
                <a:solidFill>
                  <a:schemeClr val="tx1"/>
                </a:solidFill>
              </a:rPr>
              <a:t/>
            </a:r>
            <a:br>
              <a:rPr lang="en-US" sz="2000" cap="none" dirty="0" smtClean="0">
                <a:solidFill>
                  <a:schemeClr val="tx1"/>
                </a:solidFill>
              </a:rPr>
            </a:br>
            <a:r>
              <a:rPr lang="en-US" sz="2000" cap="none" dirty="0" smtClean="0">
                <a:solidFill>
                  <a:schemeClr val="tx1"/>
                </a:solidFill>
              </a:rPr>
              <a:t>The concept of social solidarity emphasizes one’s own well-being as intrinsically linked to the well-being of others. Social stability is based on the equitable sharing of resources. </a:t>
            </a:r>
            <a:r>
              <a:rPr lang="en-US" sz="2000" cap="none" dirty="0" smtClean="0">
                <a:solidFill>
                  <a:schemeClr val="tx1"/>
                </a:solidFill>
              </a:rPr>
              <a:t/>
            </a:r>
            <a:br>
              <a:rPr lang="en-US" sz="2000" cap="none" dirty="0" smtClean="0">
                <a:solidFill>
                  <a:schemeClr val="tx1"/>
                </a:solidFill>
              </a:rPr>
            </a:br>
            <a:r>
              <a:rPr lang="en-US" dirty="0">
                <a:solidFill>
                  <a:srgbClr val="0070C0"/>
                </a:solidFill>
              </a:rPr>
              <a:t/>
            </a:r>
            <a:br>
              <a:rPr lang="en-US" dirty="0">
                <a:solidFill>
                  <a:srgbClr val="0070C0"/>
                </a:solidFill>
              </a:rPr>
            </a:br>
            <a:r>
              <a:rPr lang="en-US" sz="2000" cap="none" dirty="0" smtClean="0">
                <a:solidFill>
                  <a:schemeClr val="tx1"/>
                </a:solidFill>
              </a:rPr>
              <a:t>The concept of Ubuntu, which “sheds light on the importance of peacemaking through the principles of reciprocity, inclusivity and a sense of shared destiny between peoples”, provides another example for a move towards realizing the interconnectedness of people. Ubuntu emphasizes the unity of humanity and promotes a culture of empathy, cooperation and resource-sharing.</a:t>
            </a:r>
            <a:br>
              <a:rPr lang="en-US" sz="2000" cap="none" dirty="0" smtClean="0">
                <a:solidFill>
                  <a:schemeClr val="tx1"/>
                </a:solidFill>
              </a:rPr>
            </a:br>
            <a:r>
              <a:rPr lang="en-US" sz="2000" cap="none" dirty="0" smtClean="0">
                <a:solidFill>
                  <a:schemeClr val="tx1"/>
                </a:solidFill>
              </a:rPr>
              <a:t> </a:t>
            </a:r>
            <a:br>
              <a:rPr lang="en-US" sz="2000" cap="none" dirty="0" smtClean="0">
                <a:solidFill>
                  <a:schemeClr val="tx1"/>
                </a:solidFill>
              </a:rPr>
            </a:br>
            <a:r>
              <a:rPr lang="en-US" sz="2000" cap="none" dirty="0" smtClean="0">
                <a:solidFill>
                  <a:schemeClr val="tx1"/>
                </a:solidFill>
              </a:rPr>
              <a:t>Diplomatic efforts could adopt the concept of coexistence instead of domination. The logic of power understood as the struggle for domination and hegemony prevails in international politics.</a:t>
            </a:r>
            <a:r>
              <a:rPr lang="en-US" dirty="0">
                <a:solidFill>
                  <a:srgbClr val="0070C0"/>
                </a:solidFill>
              </a:rPr>
              <a:t/>
            </a:r>
            <a:br>
              <a:rPr lang="en-US" dirty="0">
                <a:solidFill>
                  <a:srgbClr val="0070C0"/>
                </a:solidFill>
              </a:rPr>
            </a:br>
            <a:endParaRPr lang="en-US" dirty="0">
              <a:solidFill>
                <a:srgbClr val="0070C0"/>
              </a:solidFill>
            </a:endParaRPr>
          </a:p>
        </p:txBody>
      </p:sp>
    </p:spTree>
    <p:extLst>
      <p:ext uri="{BB962C8B-B14F-4D97-AF65-F5344CB8AC3E}">
        <p14:creationId xmlns="" xmlns:p14="http://schemas.microsoft.com/office/powerpoint/2010/main" val="35568455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469" y="169817"/>
            <a:ext cx="10058400" cy="6688183"/>
          </a:xfrm>
        </p:spPr>
        <p:txBody>
          <a:bodyPr>
            <a:normAutofit fontScale="90000"/>
          </a:bodyPr>
          <a:lstStyle/>
          <a:p>
            <a:pPr algn="l"/>
            <a:r>
              <a:rPr lang="en-US" sz="2000" b="1" dirty="0" smtClean="0">
                <a:solidFill>
                  <a:srgbClr val="0070C0"/>
                </a:solidFill>
              </a:rPr>
              <a:t/>
            </a:r>
            <a:br>
              <a:rPr lang="en-US" sz="2000" b="1" dirty="0" smtClean="0">
                <a:solidFill>
                  <a:srgbClr val="0070C0"/>
                </a:solidFill>
              </a:rPr>
            </a:br>
            <a:r>
              <a:rPr lang="en-US" sz="2000" b="1" dirty="0">
                <a:solidFill>
                  <a:srgbClr val="0070C0"/>
                </a:solidFill>
              </a:rPr>
              <a:t/>
            </a:r>
            <a:br>
              <a:rPr lang="en-US" sz="2000" b="1" dirty="0">
                <a:solidFill>
                  <a:srgbClr val="0070C0"/>
                </a:solidFill>
              </a:rPr>
            </a:br>
            <a:r>
              <a:rPr lang="en-US" sz="2000" b="1" dirty="0" smtClean="0">
                <a:solidFill>
                  <a:srgbClr val="0070C0"/>
                </a:solidFill>
              </a:rPr>
              <a:t>                         </a:t>
            </a:r>
            <a:br>
              <a:rPr lang="en-US" sz="2000" b="1" dirty="0" smtClean="0">
                <a:solidFill>
                  <a:srgbClr val="0070C0"/>
                </a:solidFill>
              </a:rPr>
            </a:br>
            <a:r>
              <a:rPr lang="en-US" sz="2000" b="1" dirty="0">
                <a:solidFill>
                  <a:srgbClr val="0070C0"/>
                </a:solidFill>
              </a:rPr>
              <a:t> </a:t>
            </a:r>
            <a:r>
              <a:rPr lang="en-US" sz="2000" b="1" dirty="0" smtClean="0">
                <a:solidFill>
                  <a:srgbClr val="0070C0"/>
                </a:solidFill>
              </a:rPr>
              <a:t>               </a:t>
            </a:r>
            <a:r>
              <a:rPr lang="en-US" sz="2000" b="1" dirty="0" smtClean="0">
                <a:solidFill>
                  <a:srgbClr val="0070C0"/>
                </a:solidFill>
              </a:rPr>
              <a:t> </a:t>
            </a:r>
            <a:r>
              <a:rPr lang="en-US" sz="2000" b="1" dirty="0">
                <a:solidFill>
                  <a:srgbClr val="0070C0"/>
                </a:solidFill>
              </a:rPr>
              <a:t>African Union Architectural Approach </a:t>
            </a:r>
            <a:r>
              <a:rPr lang="en-US" sz="2000" b="1" dirty="0" smtClean="0">
                <a:solidFill>
                  <a:srgbClr val="0070C0"/>
                </a:solidFill>
              </a:rPr>
              <a:t/>
            </a:r>
            <a:br>
              <a:rPr lang="en-US" sz="2000" b="1" dirty="0" smtClean="0">
                <a:solidFill>
                  <a:srgbClr val="0070C0"/>
                </a:solidFill>
              </a:rPr>
            </a:br>
            <a:r>
              <a:rPr lang="en-US" sz="2000" b="1" dirty="0" smtClean="0">
                <a:solidFill>
                  <a:srgbClr val="0070C0"/>
                </a:solidFill>
              </a:rPr>
              <a:t>          to </a:t>
            </a:r>
            <a:r>
              <a:rPr lang="en-US" sz="2000" b="1" dirty="0">
                <a:solidFill>
                  <a:srgbClr val="0070C0"/>
                </a:solidFill>
              </a:rPr>
              <a:t>the GERD Negotiation and Dispute </a:t>
            </a:r>
            <a:r>
              <a:rPr lang="en-US" sz="2000" b="1" dirty="0" smtClean="0">
                <a:solidFill>
                  <a:srgbClr val="0070C0"/>
                </a:solidFill>
              </a:rPr>
              <a:t>Resolution</a:t>
            </a:r>
            <a:r>
              <a:rPr lang="en-US" dirty="0" smtClean="0"/>
              <a:t/>
            </a:r>
            <a:br>
              <a:rPr lang="en-US" dirty="0" smtClean="0"/>
            </a:br>
            <a:r>
              <a:rPr lang="en-US" sz="1800" b="1" cap="none" dirty="0" smtClean="0"/>
              <a:t>Role of assembly of heads of state and government of AU</a:t>
            </a:r>
            <a:r>
              <a:rPr lang="en-US" sz="1800" cap="none" dirty="0" smtClean="0"/>
              <a:t/>
            </a:r>
            <a:br>
              <a:rPr lang="en-US" sz="1800" cap="none" dirty="0" smtClean="0"/>
            </a:br>
            <a:r>
              <a:rPr lang="en-US" sz="1800" cap="none" dirty="0" smtClean="0"/>
              <a:t>This </a:t>
            </a:r>
            <a:r>
              <a:rPr lang="en-US" sz="1800" cap="none" dirty="0" smtClean="0"/>
              <a:t>is the </a:t>
            </a:r>
            <a:r>
              <a:rPr lang="en-US" sz="1800" cap="none" dirty="0" smtClean="0"/>
              <a:t>AU’s </a:t>
            </a:r>
            <a:r>
              <a:rPr lang="en-US" sz="1800" cap="none" dirty="0" smtClean="0"/>
              <a:t>supreme policy and decision-making organ. It comprises all member state- heads of state and governments and the regional economic communities (recs) which regional groupings of African states. </a:t>
            </a:r>
            <a:br>
              <a:rPr lang="en-US" sz="1800" cap="none" dirty="0" smtClean="0"/>
            </a:br>
            <a:r>
              <a:rPr lang="en-US" sz="1800" cap="none" dirty="0" smtClean="0"/>
              <a:t/>
            </a:r>
            <a:br>
              <a:rPr lang="en-US" sz="1800" cap="none" dirty="0" smtClean="0"/>
            </a:br>
            <a:r>
              <a:rPr lang="en-US" sz="1800" b="1" cap="none" dirty="0" smtClean="0">
                <a:solidFill>
                  <a:schemeClr val="tx1"/>
                </a:solidFill>
              </a:rPr>
              <a:t>AU peace and security council (APSC) </a:t>
            </a:r>
            <a:r>
              <a:rPr lang="en-US" sz="1800" cap="none" dirty="0" smtClean="0"/>
              <a:t/>
            </a:r>
            <a:br>
              <a:rPr lang="en-US" sz="1800" cap="none" dirty="0" smtClean="0"/>
            </a:br>
            <a:r>
              <a:rPr lang="en-US" sz="1800" cap="none" dirty="0" smtClean="0"/>
              <a:t>The continental peace architecture provides an institutional framework for implementing the concept of a comprehensive peace that encompasses conflict prevention, peacemaking, peacekeeping, post-conflict reconstruction and peace-building. At the pinnacle of this architecture is the AU peace and security council (PSC) adopted in 2002 and ratified in 2003. This is the pinnacle of the AU architecture framework because it is the standing decision-making organ of the AU for the prevention, management and resolution of conflicts. </a:t>
            </a:r>
            <a:r>
              <a:rPr lang="en-US" sz="1800" cap="none" dirty="0" smtClean="0"/>
              <a:t/>
            </a:r>
            <a:br>
              <a:rPr lang="en-US" sz="1800" cap="none" dirty="0" smtClean="0"/>
            </a:br>
            <a:r>
              <a:rPr lang="en-US" sz="1800" cap="none" dirty="0" smtClean="0"/>
              <a:t/>
            </a:r>
            <a:br>
              <a:rPr lang="en-US" sz="1800" cap="none" dirty="0" smtClean="0"/>
            </a:br>
            <a:r>
              <a:rPr lang="en-US" sz="1800" cap="none" dirty="0" smtClean="0"/>
              <a:t>The </a:t>
            </a:r>
            <a:r>
              <a:rPr lang="en-US" sz="1800" cap="none" dirty="0"/>
              <a:t>pillars of APSA include the Panel of the Wise (</a:t>
            </a:r>
            <a:r>
              <a:rPr lang="en-US" sz="1800" cap="none" dirty="0" err="1"/>
              <a:t>PoW</a:t>
            </a:r>
            <a:r>
              <a:rPr lang="en-US" sz="1800" cap="none" dirty="0"/>
              <a:t>) which is comprised of a five-person panel of “highly respected African personalities from various segments of society and support the APSC and the Chairperson of the AUC in the promotion and maintenance of peace, security and stability in Africa, particularly in the areas of preventive diplomacy and mediation</a:t>
            </a:r>
            <a:r>
              <a:rPr lang="en-US" sz="1800" cap="none" dirty="0" smtClean="0"/>
              <a:t>.</a:t>
            </a:r>
            <a:br>
              <a:rPr lang="en-US" sz="1800" cap="none" dirty="0" smtClean="0"/>
            </a:br>
            <a:r>
              <a:rPr lang="en-US" sz="1800" cap="none" dirty="0"/>
              <a:t/>
            </a:r>
            <a:br>
              <a:rPr lang="en-US" sz="1800" cap="none" dirty="0"/>
            </a:br>
            <a:r>
              <a:rPr lang="en-US" sz="1800" b="1" cap="none" dirty="0"/>
              <a:t>The Common Market for Eastern and Southern Africa (COMESA)</a:t>
            </a:r>
            <a:r>
              <a:rPr lang="en-US" sz="1800" cap="none" dirty="0"/>
              <a:t/>
            </a:r>
            <a:br>
              <a:rPr lang="en-US" sz="1800" cap="none" dirty="0"/>
            </a:br>
            <a:r>
              <a:rPr lang="en-US" sz="1800" cap="none" dirty="0"/>
              <a:t>This is the largest Regional Economic Communities (RECs) of the African Union.  It has 19 member states which include Egypt, Ethiopia and Sudan hence providing another opportunity through which the three states can negotiate through the AU framework. </a:t>
            </a:r>
            <a:r>
              <a:rPr lang="en-US" sz="2000" cap="none" dirty="0"/>
              <a:t/>
            </a:r>
            <a:br>
              <a:rPr lang="en-US" sz="2000" cap="none" dirty="0"/>
            </a:br>
            <a:r>
              <a:rPr lang="en-US" dirty="0"/>
              <a:t/>
            </a:r>
            <a:br>
              <a:rPr lang="en-US" dirty="0"/>
            </a:br>
            <a:endParaRPr lang="en-US" dirty="0"/>
          </a:p>
        </p:txBody>
      </p:sp>
    </p:spTree>
    <p:extLst>
      <p:ext uri="{BB962C8B-B14F-4D97-AF65-F5344CB8AC3E}">
        <p14:creationId xmlns="" xmlns:p14="http://schemas.microsoft.com/office/powerpoint/2010/main" val="40493395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6286" y="457200"/>
            <a:ext cx="9588137" cy="6165669"/>
          </a:xfrm>
        </p:spPr>
        <p:txBody>
          <a:bodyPr>
            <a:normAutofit fontScale="25000" lnSpcReduction="20000"/>
          </a:bodyPr>
          <a:lstStyle/>
          <a:p>
            <a:pPr marL="0" indent="0" algn="ctr">
              <a:buNone/>
            </a:pPr>
            <a:endParaRPr lang="en-GB" sz="12800" b="1" dirty="0" smtClean="0">
              <a:solidFill>
                <a:srgbClr val="0070C0"/>
              </a:solidFill>
            </a:endParaRPr>
          </a:p>
          <a:p>
            <a:pPr marL="0" indent="0" algn="ctr">
              <a:buNone/>
            </a:pPr>
            <a:r>
              <a:rPr lang="en-GB" sz="12800" b="1" dirty="0" smtClean="0">
                <a:solidFill>
                  <a:srgbClr val="0070C0"/>
                </a:solidFill>
              </a:rPr>
              <a:t>CONCLUSION</a:t>
            </a:r>
            <a:endParaRPr lang="en-GB" sz="12800" b="1" dirty="0">
              <a:solidFill>
                <a:srgbClr val="0070C0"/>
              </a:solidFill>
            </a:endParaRPr>
          </a:p>
          <a:p>
            <a:pPr marL="0" indent="0" algn="just">
              <a:buNone/>
            </a:pPr>
            <a:r>
              <a:rPr lang="en-GB" sz="9600" dirty="0">
                <a:latin typeface="+mj-lt"/>
              </a:rPr>
              <a:t>GERD disputes requires African continental peace architecture provides an institutional framework for implementing the concept of a comprehensive peace that encompasses conflict prevention, peace-making, peacekeeping, post-conflict reconstruction and peacebuilding.</a:t>
            </a:r>
          </a:p>
          <a:p>
            <a:pPr marL="0" indent="0" algn="just">
              <a:buNone/>
            </a:pPr>
            <a:r>
              <a:rPr lang="en-GB" sz="9600" dirty="0">
                <a:latin typeface="+mj-lt"/>
              </a:rPr>
              <a:t>The matter should be presented to the three levels of Architecture framework </a:t>
            </a:r>
          </a:p>
          <a:p>
            <a:pPr marL="0" indent="0" algn="just">
              <a:buNone/>
            </a:pPr>
            <a:r>
              <a:rPr lang="en-GB" sz="9600" dirty="0">
                <a:latin typeface="+mj-lt"/>
              </a:rPr>
              <a:t>AU’s presence in the GERD Dispute negotiation is important to ensure African ownership and leadership in promoting continental peace and security.</a:t>
            </a:r>
          </a:p>
          <a:p>
            <a:pPr marL="0" indent="0" algn="just">
              <a:buNone/>
            </a:pPr>
            <a:r>
              <a:rPr lang="en-GB" sz="9600" dirty="0">
                <a:latin typeface="+mj-lt"/>
              </a:rPr>
              <a:t>GERD disputes requires African continental peace architecture provides an institutional framework for implementing the concept of a comprehensive peace that encompasses conflict prevention, peace-making, peacekeeping, post-conflict reconstruction and peacebuilding.</a:t>
            </a:r>
          </a:p>
          <a:p>
            <a:pPr marL="0" indent="0" algn="just">
              <a:buNone/>
            </a:pPr>
            <a:r>
              <a:rPr lang="en-GB" sz="9600" dirty="0">
                <a:latin typeface="+mj-lt"/>
              </a:rPr>
              <a:t>The matter should be presented to the three levels of Architecture framework. </a:t>
            </a:r>
          </a:p>
          <a:p>
            <a:endParaRPr lang="en-GB" sz="9600" dirty="0"/>
          </a:p>
        </p:txBody>
      </p:sp>
    </p:spTree>
    <p:extLst>
      <p:ext uri="{BB962C8B-B14F-4D97-AF65-F5344CB8AC3E}">
        <p14:creationId xmlns="" xmlns:p14="http://schemas.microsoft.com/office/powerpoint/2010/main" val="17724140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1" y="156754"/>
            <a:ext cx="11038114" cy="6609806"/>
          </a:xfrm>
        </p:spPr>
        <p:txBody>
          <a:bodyPr>
            <a:normAutofit fontScale="90000"/>
          </a:bodyPr>
          <a:lstStyle/>
          <a:p>
            <a:pPr marL="457200">
              <a:lnSpc>
                <a:spcPct val="115000"/>
              </a:lnSpc>
              <a:spcAft>
                <a:spcPts val="0"/>
              </a:spcAft>
            </a:pPr>
            <a:r>
              <a:rPr lang="en-US" b="1" dirty="0" smtClean="0">
                <a:solidFill>
                  <a:srgbClr val="0070C0"/>
                </a:solidFill>
              </a:rPr>
              <a:t>                              </a:t>
            </a:r>
            <a:br>
              <a:rPr lang="en-US" b="1" dirty="0" smtClean="0">
                <a:solidFill>
                  <a:srgbClr val="0070C0"/>
                </a:solidFill>
              </a:rPr>
            </a:br>
            <a:r>
              <a:rPr lang="en-US" b="1" dirty="0" smtClean="0">
                <a:solidFill>
                  <a:srgbClr val="0070C0"/>
                </a:solidFill>
              </a:rPr>
              <a:t>                              WAY FORWARD</a:t>
            </a:r>
            <a:br>
              <a:rPr lang="en-US" b="1" dirty="0" smtClean="0">
                <a:solidFill>
                  <a:srgbClr val="0070C0"/>
                </a:solidFill>
              </a:rPr>
            </a:br>
            <a:r>
              <a:rPr lang="en-US" cap="none" dirty="0" smtClean="0"/>
              <a:t>AU should engage water and legal experts to summarize critical issues to resolve the GERD dispute.  These issues can be presented to three levels in AU structure for discussion.</a:t>
            </a:r>
            <a:br>
              <a:rPr lang="en-US" cap="none" dirty="0" smtClean="0"/>
            </a:br>
            <a:r>
              <a:rPr lang="en-US" cap="none" dirty="0" smtClean="0"/>
              <a:t/>
            </a:r>
            <a:br>
              <a:rPr lang="en-US" cap="none" dirty="0" smtClean="0"/>
            </a:br>
            <a:r>
              <a:rPr lang="en-US" cap="none" dirty="0" smtClean="0"/>
              <a:t>1.</a:t>
            </a:r>
            <a:r>
              <a:rPr lang="en-US" cap="none" dirty="0" smtClean="0">
                <a:latin typeface="+mn-lt"/>
              </a:rPr>
              <a:t> </a:t>
            </a:r>
            <a:r>
              <a:rPr lang="en-US" cap="none" dirty="0" smtClean="0">
                <a:latin typeface="+mn-lt"/>
                <a:ea typeface="Calibri"/>
                <a:cs typeface="Times New Roman"/>
              </a:rPr>
              <a:t>The Assembly of Heads of State and governments of AU;</a:t>
            </a:r>
            <a:br>
              <a:rPr lang="en-US" cap="none" dirty="0" smtClean="0">
                <a:latin typeface="+mn-lt"/>
                <a:ea typeface="Calibri"/>
                <a:cs typeface="Times New Roman"/>
              </a:rPr>
            </a:br>
            <a:r>
              <a:rPr lang="en-US" cap="none" dirty="0" smtClean="0">
                <a:latin typeface="+mn-lt"/>
                <a:ea typeface="Calibri"/>
                <a:cs typeface="Times New Roman"/>
              </a:rPr>
              <a:t>2. AU peace and security council (APSC)  to involve  the   panel of the wise (POW); </a:t>
            </a:r>
            <a:br>
              <a:rPr lang="en-US" cap="none" dirty="0" smtClean="0">
                <a:latin typeface="+mn-lt"/>
                <a:ea typeface="Calibri"/>
                <a:cs typeface="Times New Roman"/>
              </a:rPr>
            </a:br>
            <a:r>
              <a:rPr lang="en-US" cap="none" dirty="0" smtClean="0">
                <a:latin typeface="+mn-lt"/>
                <a:ea typeface="Calibri"/>
                <a:cs typeface="Times New Roman"/>
              </a:rPr>
              <a:t>3. The Common Market For Eastern And Southern Africa (COMESA) Secretariat </a:t>
            </a:r>
            <a:br>
              <a:rPr lang="en-US" cap="none" dirty="0" smtClean="0">
                <a:latin typeface="+mn-lt"/>
                <a:ea typeface="Calibri"/>
                <a:cs typeface="Times New Roman"/>
              </a:rPr>
            </a:br>
            <a:r>
              <a:rPr lang="en-US" dirty="0" smtClean="0">
                <a:latin typeface="+mn-lt"/>
              </a:rPr>
              <a:t/>
            </a:r>
            <a:br>
              <a:rPr lang="en-US" dirty="0" smtClean="0">
                <a:latin typeface="+mn-lt"/>
              </a:rPr>
            </a:br>
            <a:r>
              <a:rPr lang="en-US" dirty="0" smtClean="0"/>
              <a:t/>
            </a:r>
            <a:br>
              <a:rPr lang="en-US" dirty="0" smtClean="0"/>
            </a:br>
            <a:endParaRPr lang="en-US" dirty="0"/>
          </a:p>
        </p:txBody>
      </p:sp>
    </p:spTree>
    <p:extLst>
      <p:ext uri="{BB962C8B-B14F-4D97-AF65-F5344CB8AC3E}">
        <p14:creationId xmlns="" xmlns:p14="http://schemas.microsoft.com/office/powerpoint/2010/main" val="13276987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09897" y="470264"/>
            <a:ext cx="10424160" cy="6061166"/>
          </a:xfrm>
          <a:prstGeom prst="rect">
            <a:avLst/>
          </a:prstGeom>
        </p:spPr>
      </p:pic>
    </p:spTree>
    <p:extLst>
      <p:ext uri="{BB962C8B-B14F-4D97-AF65-F5344CB8AC3E}">
        <p14:creationId xmlns="" xmlns:p14="http://schemas.microsoft.com/office/powerpoint/2010/main" val="3135932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720" y="574766"/>
            <a:ext cx="9901645" cy="5721530"/>
          </a:xfrm>
        </p:spPr>
        <p:txBody>
          <a:bodyPr>
            <a:noAutofit/>
          </a:bodyPr>
          <a:lstStyle/>
          <a:p>
            <a:pPr algn="l"/>
            <a:r>
              <a:rPr lang="en-US" b="1" cap="none" dirty="0" smtClean="0">
                <a:solidFill>
                  <a:srgbClr val="0070C0"/>
                </a:solidFill>
              </a:rPr>
              <a:t>                          PRESENTATION OUTLINE</a:t>
            </a:r>
            <a:r>
              <a:rPr lang="en-US" sz="1800" b="1" cap="none" dirty="0" smtClean="0">
                <a:solidFill>
                  <a:schemeClr val="tx1"/>
                </a:solidFill>
              </a:rPr>
              <a:t/>
            </a:r>
            <a:br>
              <a:rPr lang="en-US" sz="1800" b="1" cap="none" dirty="0" smtClean="0">
                <a:solidFill>
                  <a:schemeClr val="tx1"/>
                </a:solidFill>
              </a:rPr>
            </a:br>
            <a:r>
              <a:rPr lang="en-US" sz="2400" cap="none" dirty="0" smtClean="0">
                <a:solidFill>
                  <a:schemeClr val="tx1"/>
                </a:solidFill>
              </a:rPr>
              <a:t>1. Introduction</a:t>
            </a:r>
            <a:br>
              <a:rPr lang="en-US" sz="2400" cap="none" dirty="0" smtClean="0">
                <a:solidFill>
                  <a:schemeClr val="tx1"/>
                </a:solidFill>
              </a:rPr>
            </a:br>
            <a:r>
              <a:rPr lang="en-US" sz="2400" cap="none" dirty="0" smtClean="0">
                <a:solidFill>
                  <a:schemeClr val="tx1"/>
                </a:solidFill>
              </a:rPr>
              <a:t>2. GERD dispute and negotiation</a:t>
            </a:r>
            <a:br>
              <a:rPr lang="en-US" sz="2400" cap="none" dirty="0" smtClean="0">
                <a:solidFill>
                  <a:schemeClr val="tx1"/>
                </a:solidFill>
              </a:rPr>
            </a:br>
            <a:r>
              <a:rPr lang="en-US" sz="2400" cap="none" dirty="0" smtClean="0">
                <a:solidFill>
                  <a:schemeClr val="tx1"/>
                </a:solidFill>
              </a:rPr>
              <a:t>3. The nature of legal disputes raised by GERD</a:t>
            </a:r>
            <a:br>
              <a:rPr lang="en-US" sz="2400" cap="none" dirty="0" smtClean="0">
                <a:solidFill>
                  <a:schemeClr val="tx1"/>
                </a:solidFill>
              </a:rPr>
            </a:br>
            <a:r>
              <a:rPr lang="en-US" sz="2400" cap="none" dirty="0" smtClean="0">
                <a:solidFill>
                  <a:schemeClr val="tx1"/>
                </a:solidFill>
              </a:rPr>
              <a:t>4. Nile agreements and their implications for GERD dispute</a:t>
            </a:r>
            <a:br>
              <a:rPr lang="en-US" sz="2400" cap="none" dirty="0" smtClean="0">
                <a:solidFill>
                  <a:schemeClr val="tx1"/>
                </a:solidFill>
              </a:rPr>
            </a:br>
            <a:r>
              <a:rPr lang="en-US" sz="2400" cap="none" dirty="0" smtClean="0">
                <a:solidFill>
                  <a:schemeClr val="tx1"/>
                </a:solidFill>
              </a:rPr>
              <a:t>5. Chronological development of the dispute negotiation</a:t>
            </a:r>
            <a:br>
              <a:rPr lang="en-US" sz="2400" cap="none" dirty="0" smtClean="0">
                <a:solidFill>
                  <a:schemeClr val="tx1"/>
                </a:solidFill>
              </a:rPr>
            </a:br>
            <a:r>
              <a:rPr lang="en-US" sz="2400" cap="none" dirty="0" smtClean="0">
                <a:solidFill>
                  <a:schemeClr val="tx1"/>
                </a:solidFill>
              </a:rPr>
              <a:t>6. Issues dominating negotiations</a:t>
            </a:r>
            <a:br>
              <a:rPr lang="en-US" sz="2400" cap="none" dirty="0" smtClean="0">
                <a:solidFill>
                  <a:schemeClr val="tx1"/>
                </a:solidFill>
              </a:rPr>
            </a:br>
            <a:r>
              <a:rPr lang="en-US" sz="2400" cap="none" dirty="0" smtClean="0">
                <a:solidFill>
                  <a:schemeClr val="tx1"/>
                </a:solidFill>
              </a:rPr>
              <a:t>7. Understanding of the nexus approach to transboundary water resources </a:t>
            </a:r>
            <a:br>
              <a:rPr lang="en-US" sz="2400" cap="none" dirty="0" smtClean="0">
                <a:solidFill>
                  <a:schemeClr val="tx1"/>
                </a:solidFill>
              </a:rPr>
            </a:br>
            <a:r>
              <a:rPr lang="en-US" sz="2400" cap="none" dirty="0" smtClean="0">
                <a:solidFill>
                  <a:schemeClr val="tx1"/>
                </a:solidFill>
              </a:rPr>
              <a:t>8. African union architectural approach to the GERD negotiation and dispute resolution</a:t>
            </a:r>
            <a:br>
              <a:rPr lang="en-US" sz="2400" cap="none" dirty="0" smtClean="0">
                <a:solidFill>
                  <a:schemeClr val="tx1"/>
                </a:solidFill>
              </a:rPr>
            </a:br>
            <a:r>
              <a:rPr lang="en-US" sz="2400" cap="none" dirty="0" smtClean="0">
                <a:solidFill>
                  <a:schemeClr val="tx1"/>
                </a:solidFill>
              </a:rPr>
              <a:t>9. How the AU nexus approach can resolve the GERD dispute</a:t>
            </a:r>
            <a:br>
              <a:rPr lang="en-US" sz="2400" cap="none" dirty="0" smtClean="0">
                <a:solidFill>
                  <a:schemeClr val="tx1"/>
                </a:solidFill>
              </a:rPr>
            </a:br>
            <a:r>
              <a:rPr lang="en-US" sz="2400" cap="none" dirty="0" smtClean="0">
                <a:solidFill>
                  <a:schemeClr val="tx1"/>
                </a:solidFill>
              </a:rPr>
              <a:t>10. Conclusion</a:t>
            </a:r>
            <a:br>
              <a:rPr lang="en-US" sz="2400" cap="none" dirty="0" smtClean="0">
                <a:solidFill>
                  <a:schemeClr val="tx1"/>
                </a:solidFill>
              </a:rPr>
            </a:br>
            <a:r>
              <a:rPr lang="en-US" sz="2400" cap="none" dirty="0" smtClean="0">
                <a:solidFill>
                  <a:schemeClr val="tx1"/>
                </a:solidFill>
              </a:rPr>
              <a:t>11. Way forward</a:t>
            </a:r>
            <a:br>
              <a:rPr lang="en-US" sz="2400" cap="none" dirty="0" smtClean="0">
                <a:solidFill>
                  <a:schemeClr val="tx1"/>
                </a:solidFill>
              </a:rPr>
            </a:br>
            <a:endParaRPr lang="en-US" sz="2400" cap="none" dirty="0">
              <a:solidFill>
                <a:schemeClr val="tx1"/>
              </a:solidFill>
            </a:endParaRPr>
          </a:p>
        </p:txBody>
      </p:sp>
    </p:spTree>
    <p:extLst>
      <p:ext uri="{BB962C8B-B14F-4D97-AF65-F5344CB8AC3E}">
        <p14:creationId xmlns="" xmlns:p14="http://schemas.microsoft.com/office/powerpoint/2010/main" val="4665951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776" y="640081"/>
            <a:ext cx="9993087" cy="5878286"/>
          </a:xfrm>
        </p:spPr>
        <p:txBody>
          <a:bodyPr>
            <a:normAutofit fontScale="90000"/>
          </a:bodyPr>
          <a:lstStyle/>
          <a:p>
            <a:pPr algn="l"/>
            <a:r>
              <a:rPr lang="en-US" sz="4400" b="1" dirty="0" smtClean="0">
                <a:solidFill>
                  <a:srgbClr val="0070C0"/>
                </a:solidFill>
              </a:rPr>
              <a:t>               </a:t>
            </a:r>
            <a:r>
              <a:rPr lang="en-US" sz="4400" b="1" dirty="0" smtClean="0">
                <a:solidFill>
                  <a:srgbClr val="0070C0"/>
                </a:solidFill>
              </a:rPr>
              <a:t>Introduction</a:t>
            </a:r>
            <a:r>
              <a:rPr lang="en-US" dirty="0" smtClean="0"/>
              <a:t/>
            </a:r>
            <a:br>
              <a:rPr lang="en-US" dirty="0" smtClean="0"/>
            </a:br>
            <a:r>
              <a:rPr lang="en-US" cap="none" dirty="0" smtClean="0"/>
              <a:t>The grand Ethiopian </a:t>
            </a:r>
            <a:r>
              <a:rPr lang="en-US" cap="none" dirty="0"/>
              <a:t>R</a:t>
            </a:r>
            <a:r>
              <a:rPr lang="en-US" cap="none" dirty="0" smtClean="0"/>
              <a:t>enaissance Dam (GERD) formerly known as the millennium dam and sometimes referred to as </a:t>
            </a:r>
            <a:r>
              <a:rPr lang="en-US" cap="none" dirty="0"/>
              <a:t>H</a:t>
            </a:r>
            <a:r>
              <a:rPr lang="en-US" cap="none" dirty="0" smtClean="0"/>
              <a:t>idase, is a gravity dam on the blue Nile river in Ethiopia under construction since 2011. The dam is in the Benishangul-Gumuz region of Ethiopia, about 15km (9mi) east of the border with Sudan. </a:t>
            </a:r>
            <a:br>
              <a:rPr lang="en-US" cap="none" dirty="0" smtClean="0"/>
            </a:br>
            <a:r>
              <a:rPr lang="en-US" cap="none" dirty="0"/>
              <a:t/>
            </a:r>
            <a:br>
              <a:rPr lang="en-US" cap="none" dirty="0"/>
            </a:br>
            <a:r>
              <a:rPr lang="en-US" cap="none" dirty="0" smtClean="0"/>
              <a:t>The primary purpose of the dam is electricity production to relieve Ethiopia's acute energy shortage and for electricity export to neighboring countries. With a planned installed capacity of 6.45 gigawatts, the dam will be the largest hydroelectric power plant in Africa when completed, as well as the seventh largest in the world.</a:t>
            </a:r>
            <a:r>
              <a:rPr lang="en-US" sz="2000" cap="none" dirty="0" smtClean="0"/>
              <a:t/>
            </a:r>
            <a:br>
              <a:rPr lang="en-US" sz="2000" cap="none" dirty="0" smtClean="0"/>
            </a:br>
            <a:endParaRPr lang="en-US" sz="2000" dirty="0"/>
          </a:p>
        </p:txBody>
      </p:sp>
    </p:spTree>
    <p:extLst>
      <p:ext uri="{BB962C8B-B14F-4D97-AF65-F5344CB8AC3E}">
        <p14:creationId xmlns="" xmlns:p14="http://schemas.microsoft.com/office/powerpoint/2010/main" val="2056783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3407" y="143691"/>
            <a:ext cx="9914707" cy="6544492"/>
          </a:xfrm>
        </p:spPr>
        <p:txBody>
          <a:bodyPr>
            <a:normAutofit fontScale="90000"/>
          </a:bodyPr>
          <a:lstStyle/>
          <a:p>
            <a:pPr algn="l"/>
            <a:r>
              <a:rPr lang="en-US" sz="3100" b="1" cap="none" dirty="0" smtClean="0">
                <a:solidFill>
                  <a:srgbClr val="0070C0"/>
                </a:solidFill>
              </a:rPr>
              <a:t>             </a:t>
            </a:r>
            <a:r>
              <a:rPr lang="en-US" sz="3100" b="1" cap="none" dirty="0" smtClean="0">
                <a:solidFill>
                  <a:srgbClr val="0070C0"/>
                </a:solidFill>
              </a:rPr>
              <a:t>GERD </a:t>
            </a:r>
            <a:r>
              <a:rPr lang="en-US" sz="3100" b="1" cap="none" dirty="0" smtClean="0">
                <a:solidFill>
                  <a:srgbClr val="0070C0"/>
                </a:solidFill>
              </a:rPr>
              <a:t>DISPUTE AND NEGOTIATION </a:t>
            </a:r>
            <a:r>
              <a:rPr lang="en-US" sz="1800" cap="none" dirty="0" smtClean="0"/>
              <a:t/>
            </a:r>
            <a:br>
              <a:rPr lang="en-US" sz="1800" cap="none" dirty="0" smtClean="0"/>
            </a:br>
            <a:r>
              <a:rPr lang="en-US" sz="1800" cap="none" dirty="0" smtClean="0"/>
              <a:t/>
            </a:r>
            <a:br>
              <a:rPr lang="en-US" sz="1800" cap="none" dirty="0" smtClean="0"/>
            </a:br>
            <a:r>
              <a:rPr lang="en-US" sz="1800" cap="none" dirty="0" smtClean="0"/>
              <a:t>The current dispute over the grand Ethiopian renaissance dam is directly linked to colonial-era Nile treaties. During the scramble for Africa, controlling the source of the Nile was a major colonial goal for the British. </a:t>
            </a:r>
            <a:br>
              <a:rPr lang="en-US" sz="1800" cap="none" dirty="0" smtClean="0"/>
            </a:br>
            <a:r>
              <a:rPr lang="en-US" sz="1800" cap="none" dirty="0"/>
              <a:t/>
            </a:r>
            <a:br>
              <a:rPr lang="en-US" sz="1800" cap="none" dirty="0"/>
            </a:br>
            <a:r>
              <a:rPr lang="en-US" sz="1800" cap="none" dirty="0" smtClean="0"/>
              <a:t>In 1902, the UK and Ethiopia concluded the Anglo-</a:t>
            </a:r>
            <a:r>
              <a:rPr lang="en-US" sz="1800" cap="none" dirty="0"/>
              <a:t>E</a:t>
            </a:r>
            <a:r>
              <a:rPr lang="en-US" sz="1800" cap="none" dirty="0" smtClean="0"/>
              <a:t>thiopian treaty in which Ethiopia agreed not to arrest or totally block the flow of the Nile.</a:t>
            </a:r>
            <a:br>
              <a:rPr lang="en-US" sz="1800" cap="none" dirty="0" smtClean="0"/>
            </a:br>
            <a:r>
              <a:rPr lang="en-US" sz="1800" cap="none" dirty="0" smtClean="0"/>
              <a:t>Then there was the </a:t>
            </a:r>
            <a:r>
              <a:rPr lang="en-US" sz="1800" cap="none" dirty="0"/>
              <a:t>A</a:t>
            </a:r>
            <a:r>
              <a:rPr lang="en-US" sz="1800" cap="none" dirty="0" smtClean="0"/>
              <a:t>nglo-Egyptian treaty signed in 1929. This was between the British (on behalf of its colonies, Sudan, Kenya, Tanzania and Uganda) and Egypt. </a:t>
            </a:r>
            <a:br>
              <a:rPr lang="en-US" sz="1800" cap="none" dirty="0" smtClean="0"/>
            </a:br>
            <a:r>
              <a:rPr lang="en-US" sz="1800" cap="none" dirty="0" smtClean="0"/>
              <a:t>The </a:t>
            </a:r>
            <a:r>
              <a:rPr lang="en-US" sz="1800" cap="none" dirty="0"/>
              <a:t>treaty prevented British East African colonies from using the Nile’s water without the consent of Egypt.</a:t>
            </a:r>
            <a:br>
              <a:rPr lang="en-US" sz="1800" cap="none" dirty="0"/>
            </a:br>
            <a:r>
              <a:rPr lang="en-US" sz="1800" cap="none" dirty="0" smtClean="0"/>
              <a:t/>
            </a:r>
            <a:br>
              <a:rPr lang="en-US" sz="1800" cap="none" dirty="0" smtClean="0"/>
            </a:br>
            <a:r>
              <a:rPr lang="en-US" sz="1800" cap="none" dirty="0" smtClean="0"/>
              <a:t>The </a:t>
            </a:r>
            <a:r>
              <a:rPr lang="en-US" sz="1800" cap="none" dirty="0"/>
              <a:t>third treaty was the 1959 Nile Waters Treaty between Egypt and Sudan. This allocated the entire flow of the Nile between the two downstream states without considering the interests of upstream states, which vehemently rejected it. Instead they called for an equitable allocation of the Nile waters based on a basin-wide treaty. </a:t>
            </a:r>
            <a:br>
              <a:rPr lang="en-US" sz="1800" cap="none" dirty="0"/>
            </a:br>
            <a:r>
              <a:rPr lang="en-US" sz="1800" cap="none" dirty="0" smtClean="0"/>
              <a:t/>
            </a:r>
            <a:br>
              <a:rPr lang="en-US" sz="1800" cap="none" dirty="0" smtClean="0"/>
            </a:br>
            <a:r>
              <a:rPr lang="en-US" sz="1800" cap="none" dirty="0" smtClean="0"/>
              <a:t>All </a:t>
            </a:r>
            <a:r>
              <a:rPr lang="en-US" sz="1800" cap="none" dirty="0"/>
              <a:t>the basin countries at the time negotiated and came up with the Nile Basin Cooperative Framework Agreement in 2010. But Egypt and Sudan rejected the deal because it did not recognize their “historic right” and “veto power” over upstream projects. This legacy meant that Ethiopia was left no option but to start constructing the Grand Ethiopian Renaissance Dam by itself. </a:t>
            </a:r>
            <a:r>
              <a:rPr lang="en-US" sz="1800" cap="none" dirty="0" smtClean="0"/>
              <a:t/>
            </a:r>
            <a:br>
              <a:rPr lang="en-US" sz="1800" cap="none" dirty="0" smtClean="0"/>
            </a:br>
            <a:r>
              <a:rPr lang="en-US" sz="1800" cap="none" dirty="0"/>
              <a:t/>
            </a:r>
            <a:br>
              <a:rPr lang="en-US" sz="1800" cap="none" dirty="0"/>
            </a:br>
            <a:r>
              <a:rPr lang="en-US" sz="1800" cap="none" dirty="0"/>
              <a:t>The dam has the potential to change the status quo established in those treaties. At the same time any agreement also has the potential to maintain the status quo. So, behind the ongoing talks is the struggle between changing, or maintaining, colonial legacies</a:t>
            </a:r>
            <a:r>
              <a:rPr lang="en-US" sz="1800" cap="none" dirty="0" smtClean="0"/>
              <a:t>.</a:t>
            </a:r>
            <a:endParaRPr lang="en-US" dirty="0"/>
          </a:p>
        </p:txBody>
      </p:sp>
    </p:spTree>
    <p:extLst>
      <p:ext uri="{BB962C8B-B14F-4D97-AF65-F5344CB8AC3E}">
        <p14:creationId xmlns="" xmlns:p14="http://schemas.microsoft.com/office/powerpoint/2010/main" val="2336953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97726" y="666207"/>
            <a:ext cx="9470571" cy="5623426"/>
          </a:xfrm>
          <a:prstGeom prst="rect">
            <a:avLst/>
          </a:prstGeom>
        </p:spPr>
      </p:pic>
      <p:sp>
        <p:nvSpPr>
          <p:cNvPr id="2" name="Title 1"/>
          <p:cNvSpPr>
            <a:spLocks noGrp="1"/>
          </p:cNvSpPr>
          <p:nvPr>
            <p:ph type="title"/>
          </p:nvPr>
        </p:nvSpPr>
        <p:spPr>
          <a:xfrm>
            <a:off x="5695406" y="2811716"/>
            <a:ext cx="5172891" cy="666204"/>
          </a:xfrm>
        </p:spPr>
        <p:txBody>
          <a:bodyPr>
            <a:normAutofit fontScale="90000"/>
          </a:bodyPr>
          <a:lstStyle/>
          <a:p>
            <a:pPr algn="ctr"/>
            <a:r>
              <a:rPr lang="en-US" sz="1600" cap="none" dirty="0"/>
              <a:t>T</a:t>
            </a:r>
            <a:r>
              <a:rPr lang="en-US" sz="1600" cap="none" dirty="0" smtClean="0"/>
              <a:t>he 1929 and 1959 Treaties gave Egypt and Sudan veto powers over the waters of the Nile river</a:t>
            </a:r>
            <a:endParaRPr lang="en-US" sz="1600" cap="none" dirty="0"/>
          </a:p>
        </p:txBody>
      </p:sp>
    </p:spTree>
    <p:extLst>
      <p:ext uri="{BB962C8B-B14F-4D97-AF65-F5344CB8AC3E}">
        <p14:creationId xmlns="" xmlns:p14="http://schemas.microsoft.com/office/powerpoint/2010/main" val="1987167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1783" y="613954"/>
            <a:ext cx="9849394" cy="5721531"/>
          </a:xfrm>
        </p:spPr>
        <p:txBody>
          <a:bodyPr>
            <a:normAutofit/>
          </a:bodyPr>
          <a:lstStyle/>
          <a:p>
            <a:pPr algn="l"/>
            <a:r>
              <a:rPr lang="en-US" b="1" cap="none" dirty="0" smtClean="0">
                <a:solidFill>
                  <a:srgbClr val="0070C0"/>
                </a:solidFill>
              </a:rPr>
              <a:t> </a:t>
            </a:r>
            <a:r>
              <a:rPr lang="en-US" b="1" cap="none" dirty="0" smtClean="0">
                <a:solidFill>
                  <a:srgbClr val="0070C0"/>
                </a:solidFill>
              </a:rPr>
              <a:t> </a:t>
            </a:r>
            <a:r>
              <a:rPr lang="en-US" b="1" cap="none" dirty="0" smtClean="0">
                <a:solidFill>
                  <a:srgbClr val="0070C0"/>
                </a:solidFill>
              </a:rPr>
              <a:t>THE NATURE OF LEGAL DISPUTES RAISED </a:t>
            </a:r>
            <a:r>
              <a:rPr lang="en-US" sz="2000" cap="none" dirty="0"/>
              <a:t/>
            </a:r>
            <a:br>
              <a:rPr lang="en-US" sz="2000" cap="none" dirty="0"/>
            </a:br>
            <a:r>
              <a:rPr lang="en-US" sz="2000" cap="none" dirty="0" smtClean="0"/>
              <a:t/>
            </a:r>
            <a:br>
              <a:rPr lang="en-US" sz="2000" cap="none" dirty="0" smtClean="0"/>
            </a:br>
            <a:r>
              <a:rPr lang="en-US" sz="2000" cap="none" dirty="0" smtClean="0"/>
              <a:t>The GERD dispute is a Transboundary Water resource conflict between Egypt, Ethiopia and Sudan. The dispute is exacerbated by lack of a clear and universally binding legal Agreement among Nile basin states. </a:t>
            </a:r>
            <a:br>
              <a:rPr lang="en-US" sz="2000" cap="none" dirty="0" smtClean="0"/>
            </a:br>
            <a:r>
              <a:rPr lang="en-US" sz="2000" cap="none" dirty="0"/>
              <a:t/>
            </a:r>
            <a:br>
              <a:rPr lang="en-US" sz="2000" cap="none" dirty="0"/>
            </a:br>
            <a:r>
              <a:rPr lang="en-US" sz="2000" cap="none" dirty="0" smtClean="0"/>
              <a:t>From the dispute, Egypt fears a temporary reduction of water availability due to the filling of the dam and a permanent reduction because of evaporation from the reservoir.</a:t>
            </a:r>
            <a:r>
              <a:rPr lang="en-US" sz="2000" cap="none" dirty="0"/>
              <a:t> </a:t>
            </a:r>
            <a:r>
              <a:rPr lang="en-US" sz="2000" cap="none" dirty="0" smtClean="0"/>
              <a:t/>
            </a:r>
            <a:br>
              <a:rPr lang="en-US" sz="2000" cap="none" dirty="0" smtClean="0"/>
            </a:br>
            <a:r>
              <a:rPr lang="en-US" sz="2000" cap="none" dirty="0"/>
              <a:t/>
            </a:r>
            <a:br>
              <a:rPr lang="en-US" sz="2000" cap="none" dirty="0"/>
            </a:br>
            <a:r>
              <a:rPr lang="en-US" sz="2000" cap="none" dirty="0" smtClean="0"/>
              <a:t>The grand Ethiopian </a:t>
            </a:r>
            <a:r>
              <a:rPr lang="en-US" sz="2000" cap="none" dirty="0"/>
              <a:t>R</a:t>
            </a:r>
            <a:r>
              <a:rPr lang="en-US" sz="2000" cap="none" dirty="0" smtClean="0"/>
              <a:t>enaissance </a:t>
            </a:r>
            <a:r>
              <a:rPr lang="en-US" sz="2000" cap="none" dirty="0"/>
              <a:t>D</a:t>
            </a:r>
            <a:r>
              <a:rPr lang="en-US" sz="2000" cap="none" dirty="0" smtClean="0"/>
              <a:t>am could also lead to a permanent lowering of the water level in lake Nasser if floods are stored instead in Ethiopia. This would reduce the current evaporation of more than 10 billion cubic meters per year, but it would also reduce the ability of the Aswan high dam to produce hydropower to the tune of a 100 MW loss of generating capacity for a 3 m reduction of the water level. </a:t>
            </a:r>
            <a:r>
              <a:rPr lang="en-US" dirty="0"/>
              <a:t/>
            </a:r>
            <a:br>
              <a:rPr lang="en-US" dirty="0"/>
            </a:br>
            <a:endParaRPr lang="en-US" dirty="0"/>
          </a:p>
        </p:txBody>
      </p:sp>
    </p:spTree>
    <p:extLst>
      <p:ext uri="{BB962C8B-B14F-4D97-AF65-F5344CB8AC3E}">
        <p14:creationId xmlns="" xmlns:p14="http://schemas.microsoft.com/office/powerpoint/2010/main" val="984354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9531" y="365761"/>
            <a:ext cx="9862458" cy="6257108"/>
          </a:xfrm>
        </p:spPr>
        <p:txBody>
          <a:bodyPr>
            <a:normAutofit fontScale="90000"/>
          </a:bodyPr>
          <a:lstStyle/>
          <a:p>
            <a:pPr algn="l"/>
            <a:r>
              <a:rPr lang="en-US" sz="2400" b="1" cap="none" dirty="0" smtClean="0">
                <a:solidFill>
                  <a:srgbClr val="0070C0"/>
                </a:solidFill>
              </a:rPr>
              <a:t>                       </a:t>
            </a:r>
            <a:br>
              <a:rPr lang="en-US" sz="2400" b="1" cap="none" dirty="0" smtClean="0">
                <a:solidFill>
                  <a:srgbClr val="0070C0"/>
                </a:solidFill>
              </a:rPr>
            </a:br>
            <a:r>
              <a:rPr lang="en-US" sz="2400" b="1" cap="none" dirty="0">
                <a:solidFill>
                  <a:srgbClr val="0070C0"/>
                </a:solidFill>
              </a:rPr>
              <a:t> </a:t>
            </a:r>
            <a:r>
              <a:rPr lang="en-US" sz="2400" b="1" cap="none" dirty="0" smtClean="0">
                <a:solidFill>
                  <a:srgbClr val="0070C0"/>
                </a:solidFill>
              </a:rPr>
              <a:t>                 </a:t>
            </a:r>
            <a:r>
              <a:rPr lang="en-US" sz="2700" b="1" cap="none" dirty="0" smtClean="0">
                <a:solidFill>
                  <a:srgbClr val="0070C0"/>
                </a:solidFill>
              </a:rPr>
              <a:t>NILE </a:t>
            </a:r>
            <a:r>
              <a:rPr lang="en-US" sz="2700" b="1" cap="none" dirty="0" smtClean="0">
                <a:solidFill>
                  <a:srgbClr val="0070C0"/>
                </a:solidFill>
              </a:rPr>
              <a:t>AGREEMENTS AND THEIR </a:t>
            </a:r>
            <a:br>
              <a:rPr lang="en-US" sz="2700" b="1" cap="none" dirty="0" smtClean="0">
                <a:solidFill>
                  <a:srgbClr val="0070C0"/>
                </a:solidFill>
              </a:rPr>
            </a:br>
            <a:r>
              <a:rPr lang="en-US" sz="2700" b="1" cap="none" dirty="0">
                <a:solidFill>
                  <a:srgbClr val="0070C0"/>
                </a:solidFill>
              </a:rPr>
              <a:t> </a:t>
            </a:r>
            <a:r>
              <a:rPr lang="en-US" sz="2700" b="1" cap="none" dirty="0" smtClean="0">
                <a:solidFill>
                  <a:srgbClr val="0070C0"/>
                </a:solidFill>
              </a:rPr>
              <a:t>             IMPLICATIONS FOR GERD DISPUTES</a:t>
            </a:r>
            <a:r>
              <a:rPr lang="en-US" sz="2400" b="1" cap="none" dirty="0" smtClean="0">
                <a:solidFill>
                  <a:srgbClr val="0070C0"/>
                </a:solidFill>
              </a:rPr>
              <a:t/>
            </a:r>
            <a:br>
              <a:rPr lang="en-US" sz="2400" b="1" cap="none" dirty="0" smtClean="0">
                <a:solidFill>
                  <a:srgbClr val="0070C0"/>
                </a:solidFill>
              </a:rPr>
            </a:br>
            <a:r>
              <a:rPr lang="en-US" sz="1300" cap="none" dirty="0"/>
              <a:t/>
            </a:r>
            <a:br>
              <a:rPr lang="en-US" sz="1300" cap="none" dirty="0"/>
            </a:br>
            <a:r>
              <a:rPr lang="en-US" sz="2000" b="1" cap="none" dirty="0">
                <a:cs typeface="Calibri Light" panose="020F0302020204030204" pitchFamily="34" charset="0"/>
              </a:rPr>
              <a:t>1902</a:t>
            </a:r>
            <a:r>
              <a:rPr lang="en-US" sz="2000" b="1" cap="none" dirty="0" smtClean="0">
                <a:cs typeface="Calibri Light" panose="020F0302020204030204" pitchFamily="34" charset="0"/>
              </a:rPr>
              <a:t>: the Anglo-</a:t>
            </a:r>
            <a:r>
              <a:rPr lang="en-US" sz="2000" b="1" cap="none" dirty="0">
                <a:cs typeface="Calibri Light" panose="020F0302020204030204" pitchFamily="34" charset="0"/>
              </a:rPr>
              <a:t>E</a:t>
            </a:r>
            <a:r>
              <a:rPr lang="en-US" sz="2000" b="1" cap="none" dirty="0" smtClean="0">
                <a:cs typeface="Calibri Light" panose="020F0302020204030204" pitchFamily="34" charset="0"/>
              </a:rPr>
              <a:t>thiopian treaty: </a:t>
            </a: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cap="none" dirty="0" smtClean="0">
                <a:cs typeface="Calibri Light" panose="020F0302020204030204" pitchFamily="34" charset="0"/>
              </a:rPr>
              <a:t>Designed to determine the borders between Ethiopia and Sudan, the treaty was signed between the emperor Menelik and the British agent in Ethiopia, </a:t>
            </a:r>
            <a:r>
              <a:rPr lang="en-US" sz="2000" cap="none" dirty="0">
                <a:cs typeface="Calibri Light" panose="020F0302020204030204" pitchFamily="34" charset="0"/>
              </a:rPr>
              <a:t>J</a:t>
            </a:r>
            <a:r>
              <a:rPr lang="en-US" sz="2000" cap="none" dirty="0" smtClean="0">
                <a:cs typeface="Calibri Light" panose="020F0302020204030204" pitchFamily="34" charset="0"/>
              </a:rPr>
              <a:t>ohn </a:t>
            </a:r>
            <a:r>
              <a:rPr lang="en-US" sz="2000" cap="none" dirty="0">
                <a:cs typeface="Calibri Light" panose="020F0302020204030204" pitchFamily="34" charset="0"/>
              </a:rPr>
              <a:t>L</a:t>
            </a:r>
            <a:r>
              <a:rPr lang="en-US" sz="2000" cap="none" dirty="0" smtClean="0">
                <a:cs typeface="Calibri Light" panose="020F0302020204030204" pitchFamily="34" charset="0"/>
              </a:rPr>
              <a:t>ane Harrington.  Article III of the treaty “achieved a long-standing British aim to safeguard the unimpeded flow of the waters from the blue Nile and lake Tana”. </a:t>
            </a:r>
            <a:br>
              <a:rPr lang="en-US" sz="2000" cap="none" dirty="0" smtClean="0">
                <a:cs typeface="Calibri Light" panose="020F0302020204030204" pitchFamily="34" charset="0"/>
              </a:rPr>
            </a:br>
            <a:r>
              <a:rPr lang="en-US" sz="2000" dirty="0">
                <a:cs typeface="Calibri Light" panose="020F0302020204030204" pitchFamily="34" charset="0"/>
              </a:rPr>
              <a:t/>
            </a:r>
            <a:br>
              <a:rPr lang="en-US" sz="2000" dirty="0">
                <a:cs typeface="Calibri Light" panose="020F0302020204030204" pitchFamily="34" charset="0"/>
              </a:rPr>
            </a:br>
            <a:r>
              <a:rPr lang="en-US" sz="2000" cap="none" dirty="0" smtClean="0">
                <a:cs typeface="Calibri Light" panose="020F0302020204030204" pitchFamily="34" charset="0"/>
              </a:rPr>
              <a:t>Text from the article reads: “his majesty the emperor MENELEK II, king of kings of Ethiopia, engages himself toward the government of his Britannic majesty not to construct or allow to be constructed any work across the blue Nile, </a:t>
            </a:r>
            <a:r>
              <a:rPr lang="en-US" sz="2000" cap="none" dirty="0">
                <a:cs typeface="Calibri Light" panose="020F0302020204030204" pitchFamily="34" charset="0"/>
              </a:rPr>
              <a:t>L</a:t>
            </a:r>
            <a:r>
              <a:rPr lang="en-US" sz="2000" cap="none" dirty="0" smtClean="0">
                <a:cs typeface="Calibri Light" panose="020F0302020204030204" pitchFamily="34" charset="0"/>
              </a:rPr>
              <a:t>ake </a:t>
            </a:r>
            <a:r>
              <a:rPr lang="en-US" sz="2000" cap="none" dirty="0">
                <a:cs typeface="Calibri Light" panose="020F0302020204030204" pitchFamily="34" charset="0"/>
              </a:rPr>
              <a:t>T</a:t>
            </a:r>
            <a:r>
              <a:rPr lang="en-US" sz="2000" cap="none" dirty="0" smtClean="0">
                <a:cs typeface="Calibri Light" panose="020F0302020204030204" pitchFamily="34" charset="0"/>
              </a:rPr>
              <a:t>sana or the </a:t>
            </a:r>
            <a:r>
              <a:rPr lang="en-US" sz="2000" cap="none" dirty="0">
                <a:cs typeface="Calibri Light" panose="020F0302020204030204" pitchFamily="34" charset="0"/>
              </a:rPr>
              <a:t>S</a:t>
            </a:r>
            <a:r>
              <a:rPr lang="en-US" sz="2000" cap="none" dirty="0" smtClean="0">
                <a:cs typeface="Calibri Light" panose="020F0302020204030204" pitchFamily="34" charset="0"/>
              </a:rPr>
              <a:t>obat, which would arrest the flow of their waters into the Nile, except in agreement with his Britannic majesty’s government and the government of the Sudan.”</a:t>
            </a:r>
            <a:r>
              <a:rPr lang="en-US" sz="2000" cap="none" dirty="0">
                <a:cs typeface="Calibri Light" panose="020F0302020204030204" pitchFamily="34" charset="0"/>
              </a:rPr>
              <a:t/>
            </a:r>
            <a:br>
              <a:rPr lang="en-US" sz="2000" cap="none" dirty="0">
                <a:cs typeface="Calibri Light" panose="020F0302020204030204" pitchFamily="34" charset="0"/>
              </a:rPr>
            </a:b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b="1" cap="none" dirty="0" smtClean="0">
                <a:cs typeface="Calibri Light" panose="020F0302020204030204" pitchFamily="34" charset="0"/>
              </a:rPr>
              <a:t>1959: Nile river bilateral agreement between Egypt and Sudan: </a:t>
            </a: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cap="none" dirty="0" smtClean="0">
                <a:cs typeface="Calibri Light" panose="020F0302020204030204" pitchFamily="34" charset="0"/>
              </a:rPr>
              <a:t>the agreement gave Egypt the right to 55.5 billion cubic metres of Nile water a year and Sudan 18.5 billion cubic metres per year. The agreement allocated all Nile waters to the two countries.</a:t>
            </a:r>
            <a:br>
              <a:rPr lang="en-US" sz="2000" cap="none" dirty="0" smtClean="0">
                <a:cs typeface="Calibri Light" panose="020F0302020204030204" pitchFamily="34" charset="0"/>
              </a:rPr>
            </a:b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b="1" cap="none" dirty="0" smtClean="0">
                <a:solidFill>
                  <a:schemeClr val="tx1"/>
                </a:solidFill>
                <a:cs typeface="Calibri Light" panose="020F0302020204030204" pitchFamily="34" charset="0"/>
              </a:rPr>
              <a:t>1970: Egypt builds Aswan dam:</a:t>
            </a: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cap="none" dirty="0" smtClean="0">
                <a:cs typeface="Calibri Light" panose="020F0302020204030204" pitchFamily="34" charset="0"/>
              </a:rPr>
              <a:t>in July 1970, Egypt completed the construction of the Aswan high dam across the Nile in the south of the country. </a:t>
            </a:r>
            <a:r>
              <a:rPr lang="en-US" sz="1800" cap="none" dirty="0" smtClean="0"/>
              <a:t/>
            </a:r>
            <a:br>
              <a:rPr lang="en-US" sz="1800" cap="none" dirty="0" smtClean="0"/>
            </a:br>
            <a:endParaRPr lang="en-US" sz="1800" cap="none" dirty="0"/>
          </a:p>
        </p:txBody>
      </p:sp>
    </p:spTree>
    <p:extLst>
      <p:ext uri="{BB962C8B-B14F-4D97-AF65-F5344CB8AC3E}">
        <p14:creationId xmlns="" xmlns:p14="http://schemas.microsoft.com/office/powerpoint/2010/main" val="29794514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091" y="964691"/>
            <a:ext cx="10123715" cy="4874406"/>
          </a:xfrm>
        </p:spPr>
        <p:txBody>
          <a:bodyPr>
            <a:normAutofit fontScale="90000"/>
          </a:bodyPr>
          <a:lstStyle/>
          <a:p>
            <a:pPr algn="l"/>
            <a:r>
              <a:rPr lang="en-US" sz="2000" b="1" cap="none" dirty="0" smtClean="0">
                <a:cs typeface="Calibri Light" panose="020F0302020204030204" pitchFamily="34" charset="0"/>
              </a:rPr>
              <a:t>1993: Framework for General </a:t>
            </a:r>
            <a:r>
              <a:rPr lang="en-US" sz="2000" b="1" cap="none" dirty="0">
                <a:cs typeface="Calibri Light" panose="020F0302020204030204" pitchFamily="34" charset="0"/>
              </a:rPr>
              <a:t>C</a:t>
            </a:r>
            <a:r>
              <a:rPr lang="en-US" sz="2000" b="1" cap="none" dirty="0" smtClean="0">
                <a:cs typeface="Calibri Light" panose="020F0302020204030204" pitchFamily="34" charset="0"/>
              </a:rPr>
              <a:t>ooperation between Egypt and Ethiopia:</a:t>
            </a: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cap="none" dirty="0" smtClean="0">
                <a:cs typeface="Calibri Light" panose="020F0302020204030204" pitchFamily="34" charset="0"/>
              </a:rPr>
              <a:t>signed between former Egyptian president Hosni Mubarak and Meles Zenawi, the president of the transitional government of Ethiopia in July 1993.  The two countries agreed to settle their Nile water disputes under the framework of international law and based on expert discussions. They also agreed that neither country would engage in any activity deemed harmful to the other’s </a:t>
            </a:r>
            <a:r>
              <a:rPr lang="en-US" sz="2000" cap="none" dirty="0">
                <a:cs typeface="Calibri Light" panose="020F0302020204030204" pitchFamily="34" charset="0"/>
              </a:rPr>
              <a:t>interests.</a:t>
            </a:r>
            <a:br>
              <a:rPr lang="en-US" sz="2000" cap="none" dirty="0">
                <a:cs typeface="Calibri Light" panose="020F0302020204030204" pitchFamily="34" charset="0"/>
              </a:rPr>
            </a:b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b="1" cap="none" dirty="0" smtClean="0">
                <a:cs typeface="Calibri Light" panose="020F0302020204030204" pitchFamily="34" charset="0"/>
              </a:rPr>
              <a:t>1999</a:t>
            </a:r>
            <a:r>
              <a:rPr lang="en-US" sz="2000" b="1" cap="none" dirty="0">
                <a:cs typeface="Calibri Light" panose="020F0302020204030204" pitchFamily="34" charset="0"/>
              </a:rPr>
              <a:t>: The Nile Basin Initiative (NBI):</a:t>
            </a:r>
            <a:r>
              <a:rPr lang="en-US" sz="2000" cap="none" dirty="0">
                <a:cs typeface="Calibri Light" panose="020F0302020204030204" pitchFamily="34" charset="0"/>
              </a:rPr>
              <a:t/>
            </a:r>
            <a:br>
              <a:rPr lang="en-US" sz="2000" cap="none" dirty="0">
                <a:cs typeface="Calibri Light" panose="020F0302020204030204" pitchFamily="34" charset="0"/>
              </a:rPr>
            </a:br>
            <a:r>
              <a:rPr lang="en-US" sz="2000" cap="none" dirty="0">
                <a:cs typeface="Calibri Light" panose="020F0302020204030204" pitchFamily="34" charset="0"/>
              </a:rPr>
              <a:t>The NBI is an intergovernmental partnership of 10 Nile Basin countries: Burundi, DR Congo, Egypt, Ethiopia, Kenya, Rwanda, South Sudan, The Sudan, Tanzania and Uganda. Eritrea participates as an observer. On 22 February 1999, the institution was established as a forum for consultation and coordination among the 11 countries for mutually-beneficial sustainable management and development of the shared Nile Basin water and related resources. </a:t>
            </a:r>
            <a:r>
              <a:rPr lang="en-US" sz="2000" cap="none" dirty="0">
                <a:latin typeface="Calibri Light" panose="020F0302020204030204" pitchFamily="34" charset="0"/>
                <a:cs typeface="Calibri Light" panose="020F0302020204030204" pitchFamily="34" charset="0"/>
              </a:rPr>
              <a:t/>
            </a:r>
            <a:br>
              <a:rPr lang="en-US" sz="2000" cap="none" dirty="0">
                <a:latin typeface="Calibri Light" panose="020F0302020204030204" pitchFamily="34" charset="0"/>
                <a:cs typeface="Calibri Light" panose="020F0302020204030204" pitchFamily="34" charset="0"/>
              </a:rPr>
            </a:br>
            <a:r>
              <a:rPr lang="en-US" dirty="0"/>
              <a:t/>
            </a:r>
            <a:br>
              <a:rPr lang="en-US" dirty="0"/>
            </a:br>
            <a:endParaRPr lang="en-US" dirty="0"/>
          </a:p>
        </p:txBody>
      </p:sp>
    </p:spTree>
    <p:extLst>
      <p:ext uri="{BB962C8B-B14F-4D97-AF65-F5344CB8AC3E}">
        <p14:creationId xmlns="" xmlns:p14="http://schemas.microsoft.com/office/powerpoint/2010/main" val="3136163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091" y="875211"/>
            <a:ext cx="10045338" cy="5094515"/>
          </a:xfrm>
        </p:spPr>
        <p:txBody>
          <a:bodyPr>
            <a:normAutofit/>
          </a:bodyPr>
          <a:lstStyle/>
          <a:p>
            <a:pPr algn="l"/>
            <a:r>
              <a:rPr lang="en-US" sz="2000" b="1" cap="none" dirty="0" smtClean="0">
                <a:cs typeface="Calibri Light" panose="020F0302020204030204" pitchFamily="34" charset="0"/>
              </a:rPr>
              <a:t>(1997-2010) the Cooperative </a:t>
            </a:r>
            <a:r>
              <a:rPr lang="en-US" sz="2000" b="1" cap="none" dirty="0">
                <a:cs typeface="Calibri Light" panose="020F0302020204030204" pitchFamily="34" charset="0"/>
              </a:rPr>
              <a:t>F</a:t>
            </a:r>
            <a:r>
              <a:rPr lang="en-US" sz="2000" b="1" cap="none" dirty="0" smtClean="0">
                <a:cs typeface="Calibri Light" panose="020F0302020204030204" pitchFamily="34" charset="0"/>
              </a:rPr>
              <a:t>ramework </a:t>
            </a:r>
            <a:r>
              <a:rPr lang="en-US" sz="2000" b="1" cap="none" dirty="0">
                <a:cs typeface="Calibri Light" panose="020F0302020204030204" pitchFamily="34" charset="0"/>
              </a:rPr>
              <a:t>A</a:t>
            </a:r>
            <a:r>
              <a:rPr lang="en-US" sz="2000" b="1" cap="none" dirty="0" smtClean="0">
                <a:cs typeface="Calibri Light" panose="020F0302020204030204" pitchFamily="34" charset="0"/>
              </a:rPr>
              <a:t>greement (CFA):</a:t>
            </a: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cap="none" dirty="0" smtClean="0">
                <a:cs typeface="Calibri Light" panose="020F0302020204030204" pitchFamily="34" charset="0"/>
              </a:rPr>
              <a:t>developed over more than a decade, the CFA has yet to be ratified by Egypt and Sudan due to their reservations over article 14b. The article reads as follows: “not to significantly affect the water security of any other Nile basin states”. </a:t>
            </a:r>
            <a:br>
              <a:rPr lang="en-US" sz="2000" cap="none" dirty="0" smtClean="0">
                <a:cs typeface="Calibri Light" panose="020F0302020204030204" pitchFamily="34" charset="0"/>
              </a:rPr>
            </a:br>
            <a:r>
              <a:rPr lang="en-US" sz="2000" cap="none" dirty="0" smtClean="0">
                <a:cs typeface="Calibri Light" panose="020F0302020204030204" pitchFamily="34" charset="0"/>
              </a:rPr>
              <a:t/>
            </a:r>
            <a:br>
              <a:rPr lang="en-US" sz="2000" cap="none" dirty="0" smtClean="0">
                <a:cs typeface="Calibri Light" panose="020F0302020204030204" pitchFamily="34" charset="0"/>
              </a:rPr>
            </a:br>
            <a:r>
              <a:rPr lang="en-US" sz="2000" cap="none" dirty="0" smtClean="0">
                <a:cs typeface="Calibri Light" panose="020F0302020204030204" pitchFamily="34" charset="0"/>
              </a:rPr>
              <a:t>All countries (Burundi, DR Congo, Ethiopia, Kenya, Rwanda, Tanzania and Uganda) agreed to this text except Egypt and Sudan. The two countries propose the following wording: “not to adversely affect the water security and current uses and rights of any other Nile basin state”. </a:t>
            </a:r>
            <a:r>
              <a:rPr lang="en-US" dirty="0"/>
              <a:t/>
            </a:r>
            <a:br>
              <a:rPr lang="en-US" dirty="0"/>
            </a:br>
            <a:endParaRPr lang="en-US" dirty="0"/>
          </a:p>
        </p:txBody>
      </p:sp>
    </p:spTree>
    <p:extLst>
      <p:ext uri="{BB962C8B-B14F-4D97-AF65-F5344CB8AC3E}">
        <p14:creationId xmlns="" xmlns:p14="http://schemas.microsoft.com/office/powerpoint/2010/main" val="4282065707"/>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1138</TotalTime>
  <Words>366</Words>
  <Application>Microsoft Office PowerPoint</Application>
  <PresentationFormat>Custom</PresentationFormat>
  <Paragraphs>44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Parcel</vt:lpstr>
      <vt:lpstr>RESOLVING THE GRAND ETHIOPIAN RENAISSANCE DAM CONFLICT THROUGH THE AFRICAN UNION NEXUS APPROACH  </vt:lpstr>
      <vt:lpstr>                          PRESENTATION OUTLINE 1. Introduction 2. GERD dispute and negotiation 3. The nature of legal disputes raised by GERD 4. Nile agreements and their implications for GERD dispute 5. Chronological development of the dispute negotiation 6. Issues dominating negotiations 7. Understanding of the nexus approach to transboundary water resources  8. African union architectural approach to the GERD negotiation and dispute resolution 9. How the AU nexus approach can resolve the GERD dispute 10. Conclusion 11. Way forward </vt:lpstr>
      <vt:lpstr>               Introduction The grand Ethiopian Renaissance Dam (GERD) formerly known as the millennium dam and sometimes referred to as Hidase, is a gravity dam on the blue Nile river in Ethiopia under construction since 2011. The dam is in the Benishangul-Gumuz region of Ethiopia, about 15km (9mi) east of the border with Sudan.   The primary purpose of the dam is electricity production to relieve Ethiopia's acute energy shortage and for electricity export to neighboring countries. With a planned installed capacity of 6.45 gigawatts, the dam will be the largest hydroelectric power plant in Africa when completed, as well as the seventh largest in the world. </vt:lpstr>
      <vt:lpstr>             GERD DISPUTE AND NEGOTIATION   The current dispute over the grand Ethiopian renaissance dam is directly linked to colonial-era Nile treaties. During the scramble for Africa, controlling the source of the Nile was a major colonial goal for the British.   In 1902, the UK and Ethiopia concluded the Anglo-Ethiopian treaty in which Ethiopia agreed not to arrest or totally block the flow of the Nile. Then there was the Anglo-Egyptian treaty signed in 1929. This was between the British (on behalf of its colonies, Sudan, Kenya, Tanzania and Uganda) and Egypt.  The treaty prevented British East African colonies from using the Nile’s water without the consent of Egypt.  The third treaty was the 1959 Nile Waters Treaty between Egypt and Sudan. This allocated the entire flow of the Nile between the two downstream states without considering the interests of upstream states, which vehemently rejected it. Instead they called for an equitable allocation of the Nile waters based on a basin-wide treaty.   All the basin countries at the time negotiated and came up with the Nile Basin Cooperative Framework Agreement in 2010. But Egypt and Sudan rejected the deal because it did not recognize their “historic right” and “veto power” over upstream projects. This legacy meant that Ethiopia was left no option but to start constructing the Grand Ethiopian Renaissance Dam by itself.   The dam has the potential to change the status quo established in those treaties. At the same time any agreement also has the potential to maintain the status quo. So, behind the ongoing talks is the struggle between changing, or maintaining, colonial legacies.</vt:lpstr>
      <vt:lpstr>The 1929 and 1959 Treaties gave Egypt and Sudan veto powers over the waters of the Nile river</vt:lpstr>
      <vt:lpstr>  THE NATURE OF LEGAL DISPUTES RAISED   The GERD dispute is a Transboundary Water resource conflict between Egypt, Ethiopia and Sudan. The dispute is exacerbated by lack of a clear and universally binding legal Agreement among Nile basin states.   From the dispute, Egypt fears a temporary reduction of water availability due to the filling of the dam and a permanent reduction because of evaporation from the reservoir.   The grand Ethiopian Renaissance Dam could also lead to a permanent lowering of the water level in lake Nasser if floods are stored instead in Ethiopia. This would reduce the current evaporation of more than 10 billion cubic meters per year, but it would also reduce the ability of the Aswan high dam to produce hydropower to the tune of a 100 MW loss of generating capacity for a 3 m reduction of the water level.  </vt:lpstr>
      <vt:lpstr>                                          NILE AGREEMENTS AND THEIR                IMPLICATIONS FOR GERD DISPUTES  1902: the Anglo-Ethiopian treaty:  Designed to determine the borders between Ethiopia and Sudan, the treaty was signed between the emperor Menelik and the British agent in Ethiopia, John Lane Harrington.  Article III of the treaty “achieved a long-standing British aim to safeguard the unimpeded flow of the waters from the blue Nile and lake Tana”.   Text from the article reads: “his majesty the emperor MENELEK II, king of kings of Ethiopia, engages himself toward the government of his Britannic majesty not to construct or allow to be constructed any work across the blue Nile, Lake Tsana or the Sobat, which would arrest the flow of their waters into the Nile, except in agreement with his Britannic majesty’s government and the government of the Sudan.”  1959: Nile river bilateral agreement between Egypt and Sudan:  the agreement gave Egypt the right to 55.5 billion cubic metres of Nile water a year and Sudan 18.5 billion cubic metres per year. The agreement allocated all Nile waters to the two countries.  1970: Egypt builds Aswan dam: in July 1970, Egypt completed the construction of the Aswan high dam across the Nile in the south of the country.  </vt:lpstr>
      <vt:lpstr>1993: Framework for General Cooperation between Egypt and Ethiopia: signed between former Egyptian president Hosni Mubarak and Meles Zenawi, the president of the transitional government of Ethiopia in July 1993.  The two countries agreed to settle their Nile water disputes under the framework of international law and based on expert discussions. They also agreed that neither country would engage in any activity deemed harmful to the other’s interests.  1999: The Nile Basin Initiative (NBI): The NBI is an intergovernmental partnership of 10 Nile Basin countries: Burundi, DR Congo, Egypt, Ethiopia, Kenya, Rwanda, South Sudan, The Sudan, Tanzania and Uganda. Eritrea participates as an observer. On 22 February 1999, the institution was established as a forum for consultation and coordination among the 11 countries for mutually-beneficial sustainable management and development of the shared Nile Basin water and related resources.   </vt:lpstr>
      <vt:lpstr>(1997-2010) the Cooperative Framework Agreement (CFA): developed over more than a decade, the CFA has yet to be ratified by Egypt and Sudan due to their reservations over article 14b. The article reads as follows: “not to significantly affect the water security of any other Nile basin states”.   All countries (Burundi, DR Congo, Ethiopia, Kenya, Rwanda, Tanzania and Uganda) agreed to this text except Egypt and Sudan. The two countries propose the following wording: “not to adversely affect the water security and current uses and rights of any other Nile basin state”.  </vt:lpstr>
      <vt:lpstr>Slide 10</vt:lpstr>
      <vt:lpstr>                     ISSUES DOMINATING NEGOTIATIONS  Drought mitigation Egypt is mainly concerned about the management of drought during the years of filling and operating the dam, as well as in the years that follow a natural drought.   Binding Agreement Egypt and Sudan have demanded a written, binding agreement between the parties regarding Ethiopia’s commitments to prevent harm to the downstream countries.  Ethiopia has so far only made verbal pledges and refused to sign a binding agreement.   Addis Ababa believes that the 2015 Declaration of Principles (DOP) is sufficient to demonstrate its respect for the no-harm principle. But Egypt and Sudan argue that they cannot rely on its goodwill.    </vt:lpstr>
      <vt:lpstr>Dispute resolution Whereas Ethiopia would like to settle future disputes through negotiations, Egypt and Sudan have been in favour of binding international arbitration.  Ethiopia opposes arbitration due to the absence of a Nile basin agreement that could be used by international arbitrators to settle water allocation disputes.   Dam safety Sudan and Egypt have concerns about the safety measures implemented during the construction of the dam and the potential consequences of any faults in the dam for their countries. For example, Sudan, which lies only 20km from the dam, is concerned that releases of water from the GERD have the potential to flood its reservoirs' dam, if not coordinated properly.  It is demanding that Ethiopia provide more assurances on the management of the GERD’s reservoirs and its safety standards. In the event of the collapse of the dam due to faults in its construction, all of Sudan would be at risk. </vt:lpstr>
      <vt:lpstr>            UNDERSTANDING THE NEXUS APPROACH               TO TRANSBOUNDARY WATER RESOURCES The nexus approach to environmental resources’ management examines the interrelatedness and interdependencies of environmental resources and their transitions and fluxes across spatial scales and between compartments. Instead of just looking at individual components, the functioning, productivity, and management of a complex system is taken into consideration.”  This argument is central in realizing that solidarity is mutually beneficial and could thus change perspectives from focusing on national interests towards cooperation, by taking into account the well-being of others. Therefore, the notion of interconnectedness should be central in a mediation framework for the Nile basin conflict. </vt:lpstr>
      <vt:lpstr>                      How the AU Nexus Approach can                     resolve the GERD dispute Drawing on African approaches to conflict resolution can help transcend narrow national interests and lead to cooperation. A change of perspective can be brought about by basing the mediation efforts on a framework of coexistence, social solidarity and interconnectedness, which could transcend national interests and offer perspectives towards long-term positive peace.  The concept of social solidarity emphasizes one’s own well-being as intrinsically linked to the well-being of others. Social stability is based on the equitable sharing of resources.   The concept of Ubuntu, which “sheds light on the importance of peacemaking through the principles of reciprocity, inclusivity and a sense of shared destiny between peoples”, provides another example for a move towards realizing the interconnectedness of people. Ubuntu emphasizes the unity of humanity and promotes a culture of empathy, cooperation and resource-sharing.   Diplomatic efforts could adopt the concept of coexistence instead of domination. The logic of power understood as the struggle for domination and hegemony prevails in international politics. </vt:lpstr>
      <vt:lpstr>                                             African Union Architectural Approach            to the GERD Negotiation and Dispute Resolution Role of assembly of heads of state and government of AU This is the AU’s supreme policy and decision-making organ. It comprises all member state- heads of state and governments and the regional economic communities (recs) which regional groupings of African states.   AU peace and security council (APSC)  The continental peace architecture provides an institutional framework for implementing the concept of a comprehensive peace that encompasses conflict prevention, peacemaking, peacekeeping, post-conflict reconstruction and peace-building. At the pinnacle of this architecture is the AU peace and security council (PSC) adopted in 2002 and ratified in 2003. This is the pinnacle of the AU architecture framework because it is the standing decision-making organ of the AU for the prevention, management and resolution of conflicts.   The pillars of APSA include the Panel of the Wise (PoW) which is comprised of a five-person panel of “highly respected African personalities from various segments of society and support the APSC and the Chairperson of the AUC in the promotion and maintenance of peace, security and stability in Africa, particularly in the areas of preventive diplomacy and mediation.  The Common Market for Eastern and Southern Africa (COMESA) This is the largest Regional Economic Communities (RECs) of the African Union.  It has 19 member states which include Egypt, Ethiopia and Sudan hence providing another opportunity through which the three states can negotiate through the AU framework.   </vt:lpstr>
      <vt:lpstr>Slide 16</vt:lpstr>
      <vt:lpstr>                                                             WAY FORWARD AU should engage water and legal experts to summarize critical issues to resolve the GERD dispute.  These issues can be presented to three levels in AU structure for discussion.  1. The Assembly of Heads of State and governments of AU; 2. AU peace and security council (APSC)  to involve  the   panel of the wise (POW);  3. The Common Market For Eastern And Southern Africa (COMESA) Secretariat    </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GRAND ETHIOPIAN RENAISSANCE DAM (GERD)</dc:title>
  <dc:creator>samuel kakande</dc:creator>
  <cp:lastModifiedBy>EK</cp:lastModifiedBy>
  <cp:revision>277</cp:revision>
  <dcterms:created xsi:type="dcterms:W3CDTF">2020-08-11T09:13:15Z</dcterms:created>
  <dcterms:modified xsi:type="dcterms:W3CDTF">2020-08-18T18:36:41Z</dcterms:modified>
</cp:coreProperties>
</file>