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8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9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0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1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theme/theme12.xml" ContentType="application/vnd.openxmlformats-officedocument.theme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0" r:id="rId3"/>
    <p:sldMasterId id="2147483708" r:id="rId4"/>
    <p:sldMasterId id="2147483726" r:id="rId5"/>
    <p:sldMasterId id="2147483756" r:id="rId6"/>
    <p:sldMasterId id="2147483774" r:id="rId7"/>
    <p:sldMasterId id="2147483792" r:id="rId8"/>
    <p:sldMasterId id="2147483810" r:id="rId9"/>
    <p:sldMasterId id="2147483828" r:id="rId10"/>
    <p:sldMasterId id="2147483846" r:id="rId11"/>
    <p:sldMasterId id="2147483864" r:id="rId12"/>
    <p:sldMasterId id="2147483882" r:id="rId13"/>
  </p:sldMasterIdLst>
  <p:notesMasterIdLst>
    <p:notesMasterId r:id="rId30"/>
  </p:notesMasterIdLst>
  <p:sldIdLst>
    <p:sldId id="266" r:id="rId14"/>
    <p:sldId id="267" r:id="rId15"/>
    <p:sldId id="289" r:id="rId16"/>
    <p:sldId id="268" r:id="rId17"/>
    <p:sldId id="286" r:id="rId18"/>
    <p:sldId id="271" r:id="rId19"/>
    <p:sldId id="269" r:id="rId20"/>
    <p:sldId id="274" r:id="rId21"/>
    <p:sldId id="275" r:id="rId22"/>
    <p:sldId id="276" r:id="rId23"/>
    <p:sldId id="277" r:id="rId24"/>
    <p:sldId id="278" r:id="rId25"/>
    <p:sldId id="288" r:id="rId26"/>
    <p:sldId id="279" r:id="rId27"/>
    <p:sldId id="284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mme S. Steenhuis" initials="TS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24759405074362"/>
          <c:y val="0.14814814814814822"/>
          <c:w val="0.76981261826594771"/>
          <c:h val="0.707199850018747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'summry 2010-2017'!$A$3</c:f>
              <c:strCache>
                <c:ptCount val="1"/>
                <c:pt idx="0">
                  <c:v>Weir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2010-2017'!$B$3:$J$3</c:f>
              <c:numCache>
                <c:formatCode>0</c:formatCode>
                <c:ptCount val="9"/>
                <c:pt idx="0">
                  <c:v>111.42871442307292</c:v>
                </c:pt>
                <c:pt idx="1">
                  <c:v>79.421481385520948</c:v>
                </c:pt>
                <c:pt idx="2">
                  <c:v>95.68773560336821</c:v>
                </c:pt>
                <c:pt idx="3">
                  <c:v>49.76607442523192</c:v>
                </c:pt>
                <c:pt idx="4">
                  <c:v>66.746294064831801</c:v>
                </c:pt>
                <c:pt idx="5">
                  <c:v>29.223593172564108</c:v>
                </c:pt>
                <c:pt idx="6">
                  <c:v>46.729510342188952</c:v>
                </c:pt>
                <c:pt idx="7">
                  <c:v>76.518773724646607</c:v>
                </c:pt>
                <c:pt idx="8">
                  <c:v>56.224673249935016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AE-47CC-BCC3-9B0907776EA9}"/>
            </c:ext>
          </c:extLst>
        </c:ser>
        <c:ser>
          <c:idx val="1"/>
          <c:order val="1"/>
          <c:tx>
            <c:strRef>
              <c:f>'summry 2010-2017'!$A$4</c:f>
              <c:strCache>
                <c:ptCount val="1"/>
                <c:pt idx="0">
                  <c:v>Weir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2010-2017'!$B$4:$J$4</c:f>
              <c:numCache>
                <c:formatCode>0</c:formatCode>
                <c:ptCount val="9"/>
                <c:pt idx="0">
                  <c:v>286.20047495884268</c:v>
                </c:pt>
                <c:pt idx="1">
                  <c:v>197.28768351195998</c:v>
                </c:pt>
                <c:pt idx="2">
                  <c:v>131.74512745479529</c:v>
                </c:pt>
                <c:pt idx="4">
                  <c:v>178.40925015475443</c:v>
                </c:pt>
                <c:pt idx="5">
                  <c:v>94.787608301343766</c:v>
                </c:pt>
                <c:pt idx="6">
                  <c:v>65</c:v>
                </c:pt>
                <c:pt idx="7">
                  <c:v>69.117336976793624</c:v>
                </c:pt>
                <c:pt idx="8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0AE-47CC-BCC3-9B0907776EA9}"/>
            </c:ext>
          </c:extLst>
        </c:ser>
        <c:ser>
          <c:idx val="2"/>
          <c:order val="2"/>
          <c:tx>
            <c:strRef>
              <c:f>'summry 2010-2017'!$A$5</c:f>
              <c:strCache>
                <c:ptCount val="1"/>
                <c:pt idx="0">
                  <c:v>Weir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2010-2017'!$B$5:$J$5</c:f>
              <c:numCache>
                <c:formatCode>0</c:formatCode>
                <c:ptCount val="9"/>
                <c:pt idx="0">
                  <c:v>120.5068354872645</c:v>
                </c:pt>
                <c:pt idx="1">
                  <c:v>96.581251023120387</c:v>
                </c:pt>
                <c:pt idx="2">
                  <c:v>74.325185220229201</c:v>
                </c:pt>
                <c:pt idx="3">
                  <c:v>73.704161702127493</c:v>
                </c:pt>
                <c:pt idx="4">
                  <c:v>75.061840422784456</c:v>
                </c:pt>
                <c:pt idx="5">
                  <c:v>15.317940216455645</c:v>
                </c:pt>
                <c:pt idx="6">
                  <c:v>21.20220059218455</c:v>
                </c:pt>
                <c:pt idx="7">
                  <c:v>68.238491952008914</c:v>
                </c:pt>
                <c:pt idx="8">
                  <c:v>16.025916553370379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0AE-47CC-BCC3-9B0907776EA9}"/>
            </c:ext>
          </c:extLst>
        </c:ser>
        <c:ser>
          <c:idx val="3"/>
          <c:order val="3"/>
          <c:tx>
            <c:strRef>
              <c:f>'summry 2010-2017'!$A$6</c:f>
              <c:strCache>
                <c:ptCount val="1"/>
                <c:pt idx="0">
                  <c:v>Weir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2010-2017'!$B$6:$J$6</c:f>
              <c:numCache>
                <c:formatCode>0</c:formatCode>
                <c:ptCount val="9"/>
                <c:pt idx="0">
                  <c:v>163.31000939847416</c:v>
                </c:pt>
                <c:pt idx="1">
                  <c:v>156.61462018839882</c:v>
                </c:pt>
                <c:pt idx="2">
                  <c:v>139.62418072659761</c:v>
                </c:pt>
                <c:pt idx="3">
                  <c:v>50.523014070006731</c:v>
                </c:pt>
                <c:pt idx="4">
                  <c:v>114.05843505067666</c:v>
                </c:pt>
                <c:pt idx="5">
                  <c:v>18.64854158451438</c:v>
                </c:pt>
                <c:pt idx="6">
                  <c:v>29.800308119815671</c:v>
                </c:pt>
                <c:pt idx="7">
                  <c:v>64.762676287568809</c:v>
                </c:pt>
                <c:pt idx="8">
                  <c:v>18.075265579897774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0AE-47CC-BCC3-9B0907776EA9}"/>
            </c:ext>
          </c:extLst>
        </c:ser>
        <c:ser>
          <c:idx val="4"/>
          <c:order val="4"/>
          <c:tx>
            <c:strRef>
              <c:f>'summry 2010-2017'!$A$7</c:f>
              <c:strCache>
                <c:ptCount val="1"/>
                <c:pt idx="0">
                  <c:v>Weir 5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2010-2017'!$B$7:$J$7</c:f>
              <c:numCache>
                <c:formatCode>0</c:formatCode>
                <c:ptCount val="9"/>
                <c:pt idx="0">
                  <c:v>314.21724049000704</c:v>
                </c:pt>
                <c:pt idx="1">
                  <c:v>230.25937390702663</c:v>
                </c:pt>
                <c:pt idx="2">
                  <c:v>62.041841329164527</c:v>
                </c:pt>
                <c:pt idx="3">
                  <c:v>65.816832445814271</c:v>
                </c:pt>
                <c:pt idx="4">
                  <c:v>106.02013031038403</c:v>
                </c:pt>
                <c:pt idx="5">
                  <c:v>25.779829984858495</c:v>
                </c:pt>
                <c:pt idx="6">
                  <c:v>63.178264053070322</c:v>
                </c:pt>
                <c:pt idx="7">
                  <c:v>128.62204538763044</c:v>
                </c:pt>
                <c:pt idx="8">
                  <c:v>47.133079390243999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0AE-47CC-BCC3-9B0907776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0374528"/>
        <c:axId val="180392704"/>
      </c:barChart>
      <c:barChart>
        <c:barDir val="col"/>
        <c:grouping val="clustered"/>
        <c:varyColors val="0"/>
        <c:ser>
          <c:idx val="5"/>
          <c:order val="5"/>
          <c:tx>
            <c:strRef>
              <c:f>'summry 2010-2017'!$A$8</c:f>
              <c:strCache>
                <c:ptCount val="1"/>
                <c:pt idx="0">
                  <c:v>Rainfall (mm)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'summry 2010-2017'!$B$2:$J$2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'summry 2010-2017'!$B$8:$J$8</c:f>
              <c:numCache>
                <c:formatCode>0</c:formatCode>
                <c:ptCount val="9"/>
                <c:pt idx="0">
                  <c:v>928.29999999999973</c:v>
                </c:pt>
                <c:pt idx="1">
                  <c:v>914.19999999999959</c:v>
                </c:pt>
                <c:pt idx="2">
                  <c:v>814.2000000000005</c:v>
                </c:pt>
                <c:pt idx="3">
                  <c:v>849.6</c:v>
                </c:pt>
                <c:pt idx="4">
                  <c:v>942.10000000000025</c:v>
                </c:pt>
                <c:pt idx="5">
                  <c:v>913.73000000000013</c:v>
                </c:pt>
                <c:pt idx="6">
                  <c:v>953.2620000000004</c:v>
                </c:pt>
                <c:pt idx="7">
                  <c:v>1040</c:v>
                </c:pt>
                <c:pt idx="8">
                  <c:v>979.91999999999962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0AE-47CC-BCC3-9B0907776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180396800"/>
        <c:axId val="180394624"/>
      </c:barChart>
      <c:catAx>
        <c:axId val="180374528"/>
        <c:scaling>
          <c:orientation val="minMax"/>
        </c:scaling>
        <c:delete val="0"/>
        <c:axPos val="b"/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65000"/>
                <a:lumOff val="3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80392704"/>
        <c:crosses val="autoZero"/>
        <c:auto val="1"/>
        <c:lblAlgn val="ctr"/>
        <c:lblOffset val="100"/>
        <c:noMultiLvlLbl val="0"/>
      </c:catAx>
      <c:valAx>
        <c:axId val="1803927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US"/>
                  <a:t>Runoff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1"/>
        <c:majorTickMark val="in"/>
        <c:minorTickMark val="in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80374528"/>
        <c:crosses val="autoZero"/>
        <c:crossBetween val="between"/>
        <c:majorUnit val="100"/>
      </c:valAx>
      <c:valAx>
        <c:axId val="180394624"/>
        <c:scaling>
          <c:orientation val="maxMin"/>
          <c:max val="40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alatino Linotype" panose="02040502050505030304" pitchFamily="18" charset="0"/>
                    <a:ea typeface="+mn-ea"/>
                    <a:cs typeface="+mn-cs"/>
                  </a:defRPr>
                </a:pPr>
                <a:r>
                  <a:rPr lang="en-US"/>
                  <a:t>Rainfall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" sourceLinked="1"/>
        <c:majorTickMark val="in"/>
        <c:minorTickMark val="in"/>
        <c:tickLblPos val="nextTo"/>
        <c:spPr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anose="02040502050505030304" pitchFamily="18" charset="0"/>
                <a:ea typeface="+mn-ea"/>
                <a:cs typeface="+mn-cs"/>
              </a:defRPr>
            </a:pPr>
            <a:endParaRPr lang="en-US"/>
          </a:p>
        </c:txPr>
        <c:crossAx val="180396800"/>
        <c:crosses val="max"/>
        <c:crossBetween val="between"/>
        <c:majorUnit val="1000"/>
      </c:valAx>
      <c:catAx>
        <c:axId val="18039680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80394624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>
              <a:lumMod val="65000"/>
              <a:lumOff val="3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7.0412889803930553E-2"/>
          <c:y val="2.2778525912454373E-2"/>
          <c:w val="0.83499359455068123"/>
          <c:h val="0.105795050954583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alatino Linotype" panose="020405020505050303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="0">
          <a:latin typeface="Palatino Linotype" panose="02040502050505030304" pitchFamily="18" charset="0"/>
        </a:defRPr>
      </a:pPr>
      <a:endParaRPr lang="en-US"/>
    </a:p>
  </c:txPr>
  <c:externalData r:id="rId2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05-20T09:36:14.989" idx="1">
    <p:pos x="5643" y="207"/>
    <p:text>for objective 3 make all headings like this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C9467-83BF-442F-8094-4746111D38F6}" type="datetimeFigureOut">
              <a:rPr lang="en-GB" smtClean="0"/>
              <a:t>18/08/2020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94827-C2EB-486B-AADD-3D22B30BFC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10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94827-C2EB-486B-AADD-3D22B30BFCB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02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3491" y="796631"/>
            <a:ext cx="6251304" cy="2700706"/>
          </a:xfrm>
        </p:spPr>
        <p:txBody>
          <a:bodyPr bIns="0"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3491" y="3497337"/>
            <a:ext cx="6251304" cy="1011489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3490" y="329308"/>
            <a:ext cx="3719283" cy="309201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7760" y="798973"/>
            <a:ext cx="802005" cy="503578"/>
          </a:xfrm>
        </p:spPr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5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21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75982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44245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447410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452363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986738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36839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4105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82254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65405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342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2373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2" y="798974"/>
            <a:ext cx="4985762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6939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49523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736842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32447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82134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9807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41905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62953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24193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7818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2798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6118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9335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4040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608138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23441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723769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53253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659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029320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7777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1170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562086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281818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731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18191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433226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66851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40254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903072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2922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012110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121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442867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7179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476560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400907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132253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982006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03017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299158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40376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951930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0934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140168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547473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685021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141721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279273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8691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50995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066279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142740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151955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146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4901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488080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95294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10864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193495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2750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793631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64939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00470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396840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7943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683547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333494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675062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46601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348694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316779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029943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924123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226605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528661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586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80021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558626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9277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83662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436955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68644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161621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368759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689659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051036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0332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560303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24852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98798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3204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15602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379124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617996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735591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633255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715542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250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91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53180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977737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71847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989261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91405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922245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65443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51623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57043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737224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0510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1502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405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424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4791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3019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67972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9109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019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116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2" y="1756130"/>
            <a:ext cx="6251302" cy="1952270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4318" y="3708400"/>
            <a:ext cx="6251302" cy="1110725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960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1860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0079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0541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8928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8381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8469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7031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51862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76659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59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25130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1" y="2013936"/>
            <a:ext cx="2965632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9162" y="2013936"/>
            <a:ext cx="2965424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797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9638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6907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9643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2016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65080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3508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2217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0473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2576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005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2513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2965631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2965631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9270" y="2023004"/>
            <a:ext cx="2965523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9270" y="2821491"/>
            <a:ext cx="2965523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987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89314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13915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3669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27656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31556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94478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93366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47685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272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651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6949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57412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49774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08134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337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4790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275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797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905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0987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77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509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86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404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8415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534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78697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03195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53653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32593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55678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529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40651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506719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1501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671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76859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67200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46631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77570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6615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11879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41196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82189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96434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921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9" y="1129513"/>
            <a:ext cx="308049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 defTabSz="914400">
              <a:spcBef>
                <a:spcPts val="1800"/>
              </a:spcBef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07607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0829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082083" cy="320931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6048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3800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054421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6201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3141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8994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84157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58415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40762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32087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745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71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17" Type="http://schemas.openxmlformats.org/officeDocument/2006/relationships/slideLayout" Target="../slideLayouts/slideLayout175.xml"/><Relationship Id="rId2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3.xml"/><Relationship Id="rId13" Type="http://schemas.openxmlformats.org/officeDocument/2006/relationships/slideLayout" Target="../slideLayouts/slideLayout188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82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5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17" Type="http://schemas.openxmlformats.org/officeDocument/2006/relationships/slideLayout" Target="../slideLayouts/slideLayout209.xml"/><Relationship Id="rId2" Type="http://schemas.openxmlformats.org/officeDocument/2006/relationships/slideLayout" Target="../slideLayouts/slideLayout194.xml"/><Relationship Id="rId16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3622291"/>
            <a:ext cx="9144000" cy="251227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" b="-2769"/>
          <a:stretch/>
        </p:blipFill>
        <p:spPr>
          <a:xfrm>
            <a:off x="0" y="6135624"/>
            <a:ext cx="9144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251303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25130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2650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8/18/2020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3719283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srgbClr val="FB8C29"/>
                </a:solidFill>
              </a:rPr>
              <a:pPr/>
              <a:t>‹#›</a:t>
            </a:fld>
            <a:endParaRPr lang="en-US" dirty="0">
              <a:solidFill>
                <a:srgbClr val="FB8C29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4768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2279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7977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9594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3966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67204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2572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85541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7147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C6A6B-9D2D-440E-ABEC-BA4D74946C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1282-26C2-4E02-A2E3-DF4E6D09C3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57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79773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554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297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C9D14A3-DCCC-404F-BE3B-BA1485F6D4B5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8/18/2020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105A000-2FC6-4547-9240-2EADE9F9BE8C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32846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7208D9F8-ADA6-4176-A952-8675784F53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"/>
          <a:stretch/>
        </p:blipFill>
        <p:spPr>
          <a:xfrm>
            <a:off x="0" y="-1"/>
            <a:ext cx="3574202" cy="6186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9EBA3D-AB48-4D4F-BD4C-6DFA66F36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1237" y="1481750"/>
            <a:ext cx="5334000" cy="2342935"/>
          </a:xfrm>
        </p:spPr>
        <p:txBody>
          <a:bodyPr>
            <a:normAutofit/>
          </a:bodyPr>
          <a:lstStyle/>
          <a:p>
            <a:pPr algn="just"/>
            <a:r>
              <a:rPr lang="en-GB" sz="2400" b="1" dirty="0">
                <a:solidFill>
                  <a:srgbClr val="FFFF00"/>
                </a:solidFill>
                <a:latin typeface="Abadi"/>
                <a:cs typeface="Times New Roman" pitchFamily="18" charset="0"/>
              </a:rPr>
              <a:t>A nine-year study on the benefits and risks of soil and water conservation practices in the humid highlands of Ethiopia: The </a:t>
            </a:r>
            <a:r>
              <a:rPr lang="en-GB" sz="2400" b="1" dirty="0" err="1">
                <a:solidFill>
                  <a:srgbClr val="FFFF00"/>
                </a:solidFill>
                <a:latin typeface="Abadi"/>
                <a:cs typeface="Times New Roman" pitchFamily="18" charset="0"/>
              </a:rPr>
              <a:t>Debre</a:t>
            </a:r>
            <a:r>
              <a:rPr lang="en-GB" sz="2400" b="1" dirty="0">
                <a:solidFill>
                  <a:srgbClr val="FFFF00"/>
                </a:solidFill>
                <a:latin typeface="Abadi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FFFF00"/>
                </a:solidFill>
                <a:latin typeface="Abadi"/>
                <a:cs typeface="Times New Roman" pitchFamily="18" charset="0"/>
              </a:rPr>
              <a:t>Mawi</a:t>
            </a:r>
            <a:r>
              <a:rPr lang="en-GB" sz="2400" b="1" dirty="0">
                <a:solidFill>
                  <a:srgbClr val="FFFF00"/>
                </a:solidFill>
                <a:latin typeface="Abadi"/>
                <a:cs typeface="Times New Roman" pitchFamily="18" charset="0"/>
              </a:rPr>
              <a:t> watershed.</a:t>
            </a:r>
            <a:endParaRPr lang="en-US" sz="2400" dirty="0">
              <a:solidFill>
                <a:srgbClr val="FFFF00"/>
              </a:solidFill>
              <a:latin typeface="Abadi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1844B3F-16F3-4688-B08D-641AA1573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2474" y="4114800"/>
            <a:ext cx="5491526" cy="1676400"/>
          </a:xfrm>
        </p:spPr>
        <p:txBody>
          <a:bodyPr>
            <a:normAutofit/>
          </a:bodyPr>
          <a:lstStyle/>
          <a:p>
            <a:pPr algn="just"/>
            <a:r>
              <a:rPr lang="en-US" sz="1800" b="1" dirty="0" err="1">
                <a:latin typeface="Abadi"/>
              </a:rPr>
              <a:t>Demesew</a:t>
            </a:r>
            <a:r>
              <a:rPr lang="en-US" sz="1800" b="1" dirty="0">
                <a:latin typeface="Abadi"/>
              </a:rPr>
              <a:t> A. </a:t>
            </a:r>
            <a:r>
              <a:rPr lang="en-US" sz="1800" b="1" dirty="0" err="1" smtClean="0">
                <a:latin typeface="Abadi"/>
              </a:rPr>
              <a:t>Mhiret</a:t>
            </a:r>
            <a:r>
              <a:rPr lang="en-US" sz="1800" b="1" dirty="0" smtClean="0">
                <a:latin typeface="Abadi"/>
              </a:rPr>
              <a:t> ,Benjamin </a:t>
            </a:r>
            <a:r>
              <a:rPr lang="en-US" sz="1800" b="1" dirty="0">
                <a:latin typeface="Abadi"/>
              </a:rPr>
              <a:t>F. </a:t>
            </a:r>
            <a:r>
              <a:rPr lang="en-US" sz="1800" b="1" dirty="0" err="1" smtClean="0">
                <a:latin typeface="Abadi"/>
              </a:rPr>
              <a:t>Zaitchik</a:t>
            </a:r>
            <a:r>
              <a:rPr lang="en-US" sz="1800" b="1" dirty="0" smtClean="0">
                <a:latin typeface="Abadi"/>
              </a:rPr>
              <a:t>, </a:t>
            </a:r>
            <a:r>
              <a:rPr lang="en-US" sz="1800" b="1" dirty="0" err="1">
                <a:latin typeface="Abadi"/>
              </a:rPr>
              <a:t>Seifu</a:t>
            </a:r>
            <a:r>
              <a:rPr lang="en-US" sz="1800" b="1" dirty="0">
                <a:latin typeface="Abadi"/>
              </a:rPr>
              <a:t> A. </a:t>
            </a:r>
            <a:r>
              <a:rPr lang="en-US" sz="1800" b="1" dirty="0" err="1" smtClean="0">
                <a:latin typeface="Abadi"/>
              </a:rPr>
              <a:t>Tilahun</a:t>
            </a:r>
            <a:r>
              <a:rPr lang="en-US" sz="1800" b="1" dirty="0" smtClean="0">
                <a:latin typeface="Abadi"/>
              </a:rPr>
              <a:t>, </a:t>
            </a:r>
            <a:r>
              <a:rPr lang="en-US" sz="1800" b="1" dirty="0" err="1" smtClean="0">
                <a:latin typeface="Abadi"/>
              </a:rPr>
              <a:t>Tammo</a:t>
            </a:r>
            <a:r>
              <a:rPr lang="en-US" sz="1800" b="1" dirty="0" smtClean="0">
                <a:latin typeface="Abadi"/>
              </a:rPr>
              <a:t> </a:t>
            </a:r>
            <a:r>
              <a:rPr lang="en-US" sz="1800" b="1" dirty="0">
                <a:latin typeface="Abadi"/>
              </a:rPr>
              <a:t>S. </a:t>
            </a:r>
            <a:r>
              <a:rPr lang="en-US" sz="1800" b="1" dirty="0" err="1">
                <a:latin typeface="Abadi"/>
              </a:rPr>
              <a:t>Steenhuis</a:t>
            </a:r>
            <a:r>
              <a:rPr lang="en-US" sz="1800" b="1" dirty="0">
                <a:latin typeface="Abadi"/>
              </a:rPr>
              <a:t> </a:t>
            </a:r>
            <a:r>
              <a:rPr lang="en-US" sz="2800" b="1" dirty="0" smtClean="0">
                <a:latin typeface="Abadi"/>
              </a:rPr>
              <a:t>.</a:t>
            </a:r>
            <a:endParaRPr lang="en-US" sz="2800" dirty="0">
              <a:latin typeface="Abadi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3950"/>
            <a:ext cx="1524000" cy="1447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9436" y="5372100"/>
            <a:ext cx="90331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202124"/>
              </a:solidFill>
              <a:latin typeface="Google Sans"/>
            </a:endParaRPr>
          </a:p>
          <a:p>
            <a:endParaRPr lang="en-GB" dirty="0">
              <a:solidFill>
                <a:srgbClr val="202124"/>
              </a:solidFill>
              <a:latin typeface="Google Sans"/>
            </a:endParaRPr>
          </a:p>
          <a:p>
            <a:endParaRPr lang="en-GB" dirty="0" smtClean="0">
              <a:solidFill>
                <a:srgbClr val="202124"/>
              </a:solidFill>
              <a:latin typeface="Google Sans"/>
            </a:endParaRPr>
          </a:p>
          <a:p>
            <a:r>
              <a:rPr lang="en-GB" b="1" dirty="0" smtClean="0">
                <a:latin typeface="Abadi"/>
              </a:rPr>
              <a:t>International </a:t>
            </a:r>
            <a:r>
              <a:rPr lang="en-GB" b="1" dirty="0">
                <a:latin typeface="Abadi"/>
              </a:rPr>
              <a:t>Conference on the Nile and Grand Ethiopian Renaissance Dam: Science, Conflict Resolution and </a:t>
            </a:r>
            <a:r>
              <a:rPr lang="en-GB" b="1" dirty="0" smtClean="0">
                <a:latin typeface="Abadi"/>
              </a:rPr>
              <a:t>Cooperation, FIU, USA</a:t>
            </a:r>
            <a:endParaRPr lang="en-GB" b="1" dirty="0">
              <a:latin typeface="Abadi"/>
            </a:endParaRPr>
          </a:p>
          <a:p>
            <a:r>
              <a:rPr lang="en-GB" dirty="0">
                <a:solidFill>
                  <a:srgbClr val="222222"/>
                </a:solidFill>
                <a:latin typeface="Roboto"/>
              </a:rPr>
              <a:t/>
            </a:r>
            <a:br>
              <a:rPr lang="en-GB" dirty="0">
                <a:solidFill>
                  <a:srgbClr val="222222"/>
                </a:solidFill>
                <a:latin typeface="Roboto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8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46" y="76200"/>
            <a:ext cx="9068254" cy="990600"/>
          </a:xfrm>
        </p:spPr>
        <p:txBody>
          <a:bodyPr>
            <a:normAutofit/>
          </a:bodyPr>
          <a:lstStyle/>
          <a:p>
            <a:r>
              <a:rPr lang="en-US" sz="2700" dirty="0" smtClean="0">
                <a:solidFill>
                  <a:srgbClr val="FFFF00"/>
                </a:solidFill>
                <a:latin typeface="Abadi" panose="020B0604020104020204"/>
              </a:rPr>
              <a:t>Experimental findings</a:t>
            </a:r>
            <a:endParaRPr lang="en-US" sz="27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5563054" cy="5354150"/>
          </a:xfrm>
        </p:spPr>
        <p:txBody>
          <a:bodyPr/>
          <a:lstStyle/>
          <a:p>
            <a:pPr lvl="0">
              <a:lnSpc>
                <a:spcPct val="15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Runoff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revealed a general decrease but significant only at 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outlet 2 &amp; 3</a:t>
            </a:r>
          </a:p>
          <a:p>
            <a:pPr lvl="0" algn="just">
              <a:lnSpc>
                <a:spcPct val="15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Sediment 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concentration at main outlet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was greater than its upland parts, indicating that sediment is picked up in the valley bottom.</a:t>
            </a:r>
          </a:p>
          <a:p>
            <a:pPr marL="36900" lvl="0" indent="0">
              <a:lnSpc>
                <a:spcPct val="150000"/>
              </a:lnSpc>
              <a:buClr>
                <a:srgbClr val="DADADA"/>
              </a:buClr>
              <a:buNone/>
            </a:pPr>
            <a:r>
              <a:rPr lang="en-US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 </a:t>
            </a:r>
            <a:endParaRPr lang="en-US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rgbClr val="DADADA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badi" panose="020B0604020104020204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latin typeface="Abadi" panose="020B0604020104020204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11283713"/>
              </p:ext>
            </p:extLst>
          </p:nvPr>
        </p:nvGraphicFramePr>
        <p:xfrm>
          <a:off x="3505200" y="4572000"/>
          <a:ext cx="5410427" cy="228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32447" r="42559" b="23040"/>
          <a:stretch/>
        </p:blipFill>
        <p:spPr bwMode="auto">
          <a:xfrm>
            <a:off x="6096227" y="990600"/>
            <a:ext cx="2743200" cy="274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96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855"/>
            <a:ext cx="9067800" cy="1295157"/>
          </a:xfrm>
        </p:spPr>
        <p:txBody>
          <a:bodyPr>
            <a:normAutofit/>
          </a:bodyPr>
          <a:lstStyle/>
          <a:p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FF00"/>
                </a:solidFill>
                <a:latin typeface="Abadi" panose="020B0604020104020204"/>
                <a:cs typeface="Calibri" panose="020F0502020204030204" pitchFamily="34" charset="0"/>
              </a:rPr>
              <a:t>W</a:t>
            </a:r>
            <a:r>
              <a:rPr lang="en-US" sz="2400" dirty="0" smtClean="0">
                <a:solidFill>
                  <a:srgbClr val="FFFF00"/>
                </a:solidFill>
                <a:latin typeface="Abadi" panose="020B0604020104020204"/>
              </a:rPr>
              <a:t>ater </a:t>
            </a:r>
            <a:r>
              <a:rPr lang="en-US" sz="2400" dirty="0">
                <a:solidFill>
                  <a:srgbClr val="FFFF00"/>
                </a:solidFill>
                <a:latin typeface="Abadi" panose="020B0604020104020204"/>
              </a:rPr>
              <a:t>table depth </a:t>
            </a:r>
            <a:r>
              <a:rPr lang="en-US" sz="2400" dirty="0" smtClean="0">
                <a:solidFill>
                  <a:srgbClr val="FFFF00"/>
                </a:solidFill>
                <a:latin typeface="Abadi" panose="020B0604020104020204"/>
              </a:rPr>
              <a:t>@ uphill </a:t>
            </a:r>
            <a:r>
              <a:rPr lang="en-US" sz="2400" dirty="0">
                <a:solidFill>
                  <a:srgbClr val="FFFF00"/>
                </a:solidFill>
                <a:latin typeface="Abadi" panose="020B0604020104020204"/>
              </a:rPr>
              <a:t>and down hill of the infiltration furrows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630" y="1752600"/>
            <a:ext cx="3976970" cy="40464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Abadi" panose="020B0604020104020204"/>
              </a:rPr>
              <a:t>In all piezometers water table depth downhill of  the infiltration furrows greater than uphill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Only figure b in the </a:t>
            </a:r>
            <a:r>
              <a:rPr lang="en-US" sz="2200" dirty="0" err="1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midslope</a:t>
            </a:r>
            <a:r>
              <a:rPr lang="en-US" sz="2200" dirty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 highlights an example of the SWCPs functioning as advertised.</a:t>
            </a:r>
            <a:endParaRPr lang="en-US" sz="2200" dirty="0">
              <a:solidFill>
                <a:schemeClr val="tx1"/>
              </a:solidFill>
              <a:latin typeface="Abadi" panose="020B0604020104020204"/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55240"/>
            <a:ext cx="4798255" cy="3886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40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09"/>
            <a:ext cx="7765322" cy="429491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1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18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700" dirty="0" smtClean="0">
                <a:solidFill>
                  <a:srgbClr val="FFFF00"/>
                </a:solidFill>
                <a:latin typeface="Abadi" panose="020B0604020104020204"/>
              </a:rPr>
              <a:t>Water table depth uphill &amp; downhill of the furrows</a:t>
            </a:r>
            <a:endParaRPr lang="en-US" sz="27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3505200" cy="53340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However,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water table levels were near the bedrock 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at upslope </a:t>
            </a:r>
            <a:r>
              <a:rPr lang="en-US" sz="2400" dirty="0">
                <a:solidFill>
                  <a:schemeClr val="tx1"/>
                </a:solidFill>
                <a:effectLst/>
                <a:latin typeface="Abadi" panose="020B0604020104020204"/>
                <a:ea typeface="Calibri" panose="020F0502020204030204" pitchFamily="34" charset="0"/>
              </a:rPr>
              <a:t>(Figure c)</a:t>
            </a:r>
            <a:endParaRPr lang="en-US" sz="2400" dirty="0">
              <a:solidFill>
                <a:schemeClr val="tx1"/>
              </a:solidFill>
              <a:latin typeface="Abadi" panose="020B0604020104020204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badi" panose="020B0604020104020204"/>
              </a:rPr>
              <a:t>In the bottom lands the infiltration furrows increased the water table instead of decreasing it down stream of the furrows.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en-US" sz="2900" dirty="0">
              <a:latin typeface="Abadi" panose="020B0604020104020204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55240"/>
            <a:ext cx="4798255" cy="3886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601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65322" cy="970450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rgbClr val="FFFF00"/>
                </a:solidFill>
                <a:latin typeface="Abadi"/>
              </a:rPr>
              <a:t>Effectiveness of infiltration furrows</a:t>
            </a:r>
            <a:endParaRPr lang="en-GB" sz="2400" dirty="0">
              <a:solidFill>
                <a:srgbClr val="FFFF00"/>
              </a:solidFill>
              <a:latin typeface="Abad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65322" cy="4058751"/>
          </a:xfrm>
        </p:spPr>
        <p:txBody>
          <a:bodyPr>
            <a:normAutofit/>
          </a:bodyPr>
          <a:lstStyle/>
          <a:p>
            <a:pPr lvl="0" algn="just">
              <a:lnSpc>
                <a:spcPct val="17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Since there is no maintenance, upland infiltration furrows have been fill up with sediment.</a:t>
            </a:r>
            <a:endParaRPr lang="en-US" sz="2400" dirty="0" smtClean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chemeClr val="tx1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Abadi" panose="020B0604020104020204"/>
            </a:endParaRPr>
          </a:p>
          <a:p>
            <a:pPr lvl="0" algn="just">
              <a:lnSpc>
                <a:spcPct val="17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Infiltration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furrows did not affect the overall hydrology, and therefore were not effective.</a:t>
            </a:r>
          </a:p>
          <a:p>
            <a:pPr>
              <a:buFont typeface="Wingdings" pitchFamily="2" charset="2"/>
              <a:buChar char="v"/>
            </a:pPr>
            <a:r>
              <a:rPr lang="en-GB" sz="2400" dirty="0">
                <a:solidFill>
                  <a:schemeClr val="tx1"/>
                </a:solidFill>
                <a:effectLst/>
                <a:latin typeface="Abadi"/>
              </a:rPr>
              <a:t>Eucalyptus trees decrease the direct runoff and thereby the erosion. At the same time they dry out the watershed and springs</a:t>
            </a:r>
            <a:endParaRPr lang="en-GB" sz="2400" dirty="0">
              <a:solidFill>
                <a:schemeClr val="tx1"/>
              </a:solidFill>
              <a:latin typeface="Abadi"/>
            </a:endParaRPr>
          </a:p>
        </p:txBody>
      </p:sp>
    </p:spTree>
    <p:extLst>
      <p:ext uri="{BB962C8B-B14F-4D97-AF65-F5344CB8AC3E}">
        <p14:creationId xmlns:p14="http://schemas.microsoft.com/office/powerpoint/2010/main" val="34294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7709"/>
            <a:ext cx="7765322" cy="970450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>Gully </a:t>
            </a:r>
            <a: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>formed b/c of improper positioning of bunds in the saturated valley floors</a:t>
            </a:r>
            <a:b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endParaRPr lang="en-US" sz="22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295400"/>
            <a:ext cx="7925254" cy="5181600"/>
          </a:xfrm>
        </p:spPr>
        <p:txBody>
          <a:bodyPr>
            <a:normAutofit/>
          </a:bodyPr>
          <a:lstStyle/>
          <a:p>
            <a:pPr lvl="0" algn="just">
              <a:lnSpc>
                <a:spcPct val="17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Infiltration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furrows in 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the downslopes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concentrate flow and gully was formed </a:t>
            </a:r>
            <a:endParaRPr lang="en-US" sz="2200" dirty="0">
              <a:solidFill>
                <a:schemeClr val="tx1"/>
              </a:solidFill>
              <a:latin typeface="Abadi" panose="020B0604020104020204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Abadi" panose="020B0604020104020204"/>
              </a:rPr>
              <a:t>Bunds in the bottomlands contribute directly to saturation and </a:t>
            </a:r>
            <a:r>
              <a:rPr lang="en-US" sz="2200" dirty="0" smtClean="0">
                <a:solidFill>
                  <a:schemeClr val="tx1"/>
                </a:solidFill>
                <a:latin typeface="Abadi" panose="020B0604020104020204"/>
              </a:rPr>
              <a:t>risk </a:t>
            </a:r>
            <a:r>
              <a:rPr lang="en-US" sz="2200" dirty="0">
                <a:solidFill>
                  <a:schemeClr val="tx1"/>
                </a:solidFill>
                <a:latin typeface="Abadi" panose="020B0604020104020204"/>
              </a:rPr>
              <a:t>of gully formation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080" y="3962400"/>
            <a:ext cx="3238658" cy="2677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962400"/>
            <a:ext cx="2463258" cy="26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6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18757"/>
            <a:ext cx="7765322" cy="895644"/>
          </a:xfrm>
        </p:spPr>
        <p:txBody>
          <a:bodyPr>
            <a:normAutofit/>
          </a:bodyPr>
          <a:lstStyle/>
          <a:p>
            <a: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 smtClean="0">
                <a:solidFill>
                  <a:srgbClr val="FFFF00"/>
                </a:solidFill>
                <a:latin typeface="Abadi" panose="020B0604020104020204"/>
                <a:cs typeface="Calibri" panose="020F0502020204030204" pitchFamily="34" charset="0"/>
              </a:rPr>
              <a:t>Conclusions</a:t>
            </a:r>
            <a:endParaRPr lang="en-US" sz="22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990600"/>
            <a:ext cx="7925254" cy="57163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Runoff </a:t>
            </a:r>
            <a:r>
              <a:rPr lang="en-US" dirty="0" smtClean="0">
                <a:solidFill>
                  <a:schemeClr val="tx1"/>
                </a:solidFill>
                <a:latin typeface="Abadi" panose="020B0604020104020204"/>
              </a:rPr>
              <a:t>has </a:t>
            </a: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been reduced across the watershed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SWCPs led to greater saturation and potential soil weakening in gully-prone toe slopes of the watershed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Downslope SWCPs were ineffective, and potentially problematic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Trends will shift in the future if SWCPs are not maintained and/or if the observed increase in saturation of toe slopes results in a large increase in gully erosion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  <a:latin typeface="Abadi" panose="020B0604020104020204"/>
              </a:rPr>
              <a:t>In humid Ethiopian highlands, due attention has to be given to the safe removal of excess water from the valley bottoms</a:t>
            </a:r>
          </a:p>
        </p:txBody>
      </p:sp>
    </p:spTree>
    <p:extLst>
      <p:ext uri="{BB962C8B-B14F-4D97-AF65-F5344CB8AC3E}">
        <p14:creationId xmlns:p14="http://schemas.microsoft.com/office/powerpoint/2010/main" val="106296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765322" cy="4058751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pPr marL="36900" indent="0" algn="ctr">
              <a:buNone/>
            </a:pPr>
            <a:r>
              <a:rPr lang="en-GB" dirty="0" smtClean="0"/>
              <a:t>                           </a:t>
            </a:r>
          </a:p>
          <a:p>
            <a:pPr marL="36900" indent="0" algn="ctr">
              <a:buNone/>
            </a:pPr>
            <a:endParaRPr lang="en-GB" dirty="0"/>
          </a:p>
          <a:p>
            <a:pPr marL="36900" indent="0" algn="ctr">
              <a:buNone/>
            </a:pPr>
            <a:r>
              <a:rPr lang="en-GB" sz="4800" dirty="0" smtClean="0">
                <a:solidFill>
                  <a:srgbClr val="FFFF00"/>
                </a:solidFill>
                <a:latin typeface="Abadi"/>
              </a:rPr>
              <a:t>Thank you</a:t>
            </a:r>
            <a:endParaRPr lang="en-GB" sz="4800" dirty="0">
              <a:solidFill>
                <a:srgbClr val="FFFF00"/>
              </a:solidFill>
              <a:latin typeface="Abadi"/>
            </a:endParaRPr>
          </a:p>
        </p:txBody>
      </p:sp>
    </p:spTree>
    <p:extLst>
      <p:ext uri="{BB962C8B-B14F-4D97-AF65-F5344CB8AC3E}">
        <p14:creationId xmlns:p14="http://schemas.microsoft.com/office/powerpoint/2010/main" val="5297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06961" cy="10668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2400" b="1" dirty="0">
                <a:latin typeface="Abadi" panose="020B0604020104020204"/>
                <a:cs typeface="Arial" panose="020B0604020202020204" pitchFamily="34" charset="0"/>
              </a:rPr>
              <a:t>                                      </a:t>
            </a:r>
            <a:r>
              <a:rPr lang="en-US" sz="2400" b="1" dirty="0">
                <a:solidFill>
                  <a:srgbClr val="FFFF00"/>
                </a:solidFill>
                <a:latin typeface="Abadi" panose="020B0604020104020204"/>
                <a:cs typeface="Arial" panose="020B0604020202020204" pitchFamily="34" charset="0"/>
              </a:rPr>
              <a:t>Outline</a:t>
            </a:r>
            <a:r>
              <a:rPr lang="en-US" sz="2400" dirty="0">
                <a:latin typeface="Abadi" panose="020B0604020104020204"/>
                <a:cs typeface="Times New Roman" pitchFamily="18" charset="0"/>
              </a:rPr>
              <a:t> 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391399" cy="5181600"/>
          </a:xfrm>
        </p:spPr>
        <p:txBody>
          <a:bodyPr>
            <a:noAutofit/>
          </a:bodyPr>
          <a:lstStyle/>
          <a:p>
            <a:pPr indent="-34290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Abadi" panose="020B0604020104020204"/>
                <a:cs typeface="Times New Roman" panose="02020603050405020304" pitchFamily="18" charset="0"/>
              </a:rPr>
              <a:t>Soil erosion in the Ethiopian highlands</a:t>
            </a:r>
            <a:endParaRPr lang="en-US" sz="2400" b="1" dirty="0">
              <a:solidFill>
                <a:schemeClr val="tx1"/>
              </a:solidFill>
              <a:latin typeface="Abadi" panose="020B0604020104020204"/>
              <a:cs typeface="Times New Roman" panose="02020603050405020304" pitchFamily="18" charset="0"/>
            </a:endParaRPr>
          </a:p>
          <a:p>
            <a:pPr indent="-34290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Abadi" panose="020B0604020104020204"/>
                <a:cs typeface="Times New Roman" panose="02020603050405020304" pitchFamily="18" charset="0"/>
              </a:rPr>
              <a:t>The study area</a:t>
            </a:r>
            <a:endParaRPr lang="en-US" sz="2400" b="1" dirty="0">
              <a:solidFill>
                <a:schemeClr val="tx1"/>
              </a:solidFill>
              <a:latin typeface="Abadi" panose="020B0604020104020204"/>
              <a:cs typeface="Times New Roman" panose="02020603050405020304" pitchFamily="18" charset="0"/>
            </a:endParaRPr>
          </a:p>
          <a:p>
            <a:pPr indent="-34290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Abadi" panose="020B0604020104020204"/>
                <a:cs typeface="Times New Roman" panose="02020603050405020304" pitchFamily="18" charset="0"/>
              </a:rPr>
              <a:t>Experimental findings</a:t>
            </a:r>
            <a:endParaRPr lang="en-US" sz="2400" b="1" dirty="0">
              <a:solidFill>
                <a:schemeClr val="tx1"/>
              </a:solidFill>
              <a:latin typeface="Abadi" panose="020B0604020104020204"/>
              <a:cs typeface="Times New Roman" panose="02020603050405020304" pitchFamily="18" charset="0"/>
            </a:endParaRPr>
          </a:p>
          <a:p>
            <a:pPr indent="-34290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Abadi" panose="020B0604020104020204"/>
                <a:cs typeface="Times New Roman" panose="02020603050405020304" pitchFamily="18" charset="0"/>
              </a:rPr>
              <a:t>Conclusions </a:t>
            </a:r>
            <a:endParaRPr lang="en-US" sz="2400" b="1" dirty="0">
              <a:solidFill>
                <a:schemeClr val="tx1"/>
              </a:solidFill>
              <a:latin typeface="Abadi" panose="020B0604020104020204"/>
              <a:cs typeface="Times New Roman" panose="02020603050405020304" pitchFamily="18" charset="0"/>
            </a:endParaRPr>
          </a:p>
          <a:p>
            <a:pPr indent="-34290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b="1" dirty="0">
              <a:latin typeface="Abadi" panose="020B0604020104020204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endParaRPr lang="en-US" b="1" dirty="0">
              <a:latin typeface="Abadi" panose="020B0604020104020204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65322" cy="970450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FF00"/>
                </a:solidFill>
                <a:latin typeface="Abadi"/>
              </a:rPr>
              <a:t>K</a:t>
            </a:r>
            <a:r>
              <a:rPr lang="en-GB" sz="2400" dirty="0" smtClean="0">
                <a:solidFill>
                  <a:srgbClr val="FFFF00"/>
                </a:solidFill>
                <a:latin typeface="Abadi"/>
              </a:rPr>
              <a:t>ey findings</a:t>
            </a:r>
            <a:endParaRPr lang="en-GB" sz="2400" dirty="0">
              <a:solidFill>
                <a:srgbClr val="FFFF00"/>
              </a:solidFill>
              <a:latin typeface="Abad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46" y="1295400"/>
            <a:ext cx="7849054" cy="5029200"/>
          </a:xfrm>
        </p:spPr>
        <p:txBody>
          <a:bodyPr>
            <a:normAutofit fontScale="92500"/>
          </a:bodyPr>
          <a:lstStyle/>
          <a:p>
            <a:pPr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Catchment </a:t>
            </a:r>
            <a:r>
              <a:rPr lang="en-GB" sz="2400" dirty="0">
                <a:solidFill>
                  <a:schemeClr val="tx1"/>
                </a:solidFill>
                <a:effectLst/>
                <a:latin typeface="Abadi"/>
              </a:rPr>
              <a:t>r</a:t>
            </a: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unoff and sediment showed decreasing trend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Periodically saturating bottomlands cause gully formation</a:t>
            </a:r>
            <a:endParaRPr lang="en-GB" sz="2400" dirty="0">
              <a:solidFill>
                <a:schemeClr val="tx1"/>
              </a:solidFill>
              <a:effectLst/>
              <a:latin typeface="Abadi"/>
            </a:endParaRPr>
          </a:p>
          <a:p>
            <a:pPr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Gullies are identified as critical sources of catchment soil loss</a:t>
            </a:r>
            <a:endParaRPr lang="en-GB" sz="2400" dirty="0">
              <a:solidFill>
                <a:schemeClr val="tx1"/>
              </a:solidFill>
              <a:effectLst/>
              <a:latin typeface="Abadi"/>
            </a:endParaRPr>
          </a:p>
          <a:p>
            <a:pPr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Upland infiltration furrows filled up with sediment and were  ineffective</a:t>
            </a:r>
          </a:p>
          <a:p>
            <a:pPr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Eucalyptus </a:t>
            </a:r>
            <a:r>
              <a:rPr lang="en-GB" sz="2400" dirty="0">
                <a:solidFill>
                  <a:schemeClr val="tx1"/>
                </a:solidFill>
                <a:effectLst/>
                <a:latin typeface="Abadi"/>
              </a:rPr>
              <a:t>trees decrease the direct runoff and thereby the erosion. At the same time they dry out the watershed and springs</a:t>
            </a:r>
          </a:p>
          <a:p>
            <a:pPr>
              <a:buFont typeface="Wingdings" pitchFamily="2" charset="2"/>
              <a:buChar char="v"/>
            </a:pPr>
            <a:endParaRPr lang="en-GB" sz="2400" dirty="0">
              <a:solidFill>
                <a:schemeClr val="tx1"/>
              </a:solidFill>
              <a:latin typeface="Abadi"/>
            </a:endParaRPr>
          </a:p>
        </p:txBody>
      </p:sp>
    </p:spTree>
    <p:extLst>
      <p:ext uri="{BB962C8B-B14F-4D97-AF65-F5344CB8AC3E}">
        <p14:creationId xmlns:p14="http://schemas.microsoft.com/office/powerpoint/2010/main" val="3700437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391"/>
            <a:ext cx="7765322" cy="97045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  <a:latin typeface="Abadi" panose="020B0604020104020204"/>
              </a:rPr>
              <a:t>Soil erosion in the Ethiopian highlands</a:t>
            </a:r>
            <a:endParaRPr lang="en-US" sz="2400" b="1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811" y="914400"/>
            <a:ext cx="5429716" cy="520855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400" dirty="0" smtClean="0">
              <a:latin typeface="Abadi" panose="020B0604020104020204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Abadi" panose="020B0604020104020204"/>
              </a:rPr>
              <a:t>Soil erosion </a:t>
            </a:r>
            <a:r>
              <a:rPr lang="en-US" sz="2400" dirty="0">
                <a:solidFill>
                  <a:schemeClr val="tx1"/>
                </a:solidFill>
                <a:latin typeface="Abadi" panose="020B0604020104020204"/>
              </a:rPr>
              <a:t>is a devastating problem in the Ethiopian </a:t>
            </a:r>
            <a:r>
              <a:rPr lang="en-US" sz="2400" dirty="0" smtClean="0">
                <a:solidFill>
                  <a:schemeClr val="tx1"/>
                </a:solidFill>
                <a:latin typeface="Abadi" panose="020B0604020104020204"/>
              </a:rPr>
              <a:t>highlands.</a:t>
            </a:r>
            <a:endParaRPr lang="en-US" sz="2400" dirty="0">
              <a:solidFill>
                <a:schemeClr val="tx1"/>
              </a:solidFill>
              <a:latin typeface="Abadi" panose="020B0604020104020204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badi" panose="020B0604020104020204"/>
              </a:rPr>
              <a:t>Soil degradation-hardpan formation-soil saturation-gully formation</a:t>
            </a:r>
            <a:r>
              <a:rPr lang="en-US" sz="2400" dirty="0" smtClean="0">
                <a:solidFill>
                  <a:schemeClr val="tx1"/>
                </a:solidFill>
                <a:latin typeface="Abadi" panose="020B0604020104020204"/>
              </a:rPr>
              <a:t>.</a:t>
            </a:r>
          </a:p>
          <a:p>
            <a:pPr lvl="0">
              <a:lnSpc>
                <a:spcPct val="160000"/>
              </a:lnSpc>
              <a:buClr>
                <a:srgbClr val="DADADA"/>
              </a:buClr>
              <a:buFont typeface="Wingdings" pitchFamily="2" charset="2"/>
              <a:buChar char="v"/>
            </a:pP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cs typeface="Times New Roman" panose="02020603050405020304" pitchFamily="18" charset="0"/>
              </a:rPr>
              <a:t>Soil loss in Ethiopia ranges up to 300 t ha</a:t>
            </a:r>
            <a:r>
              <a:rPr lang="en-US" sz="2400" baseline="30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cs typeface="Times New Roman" panose="02020603050405020304" pitchFamily="18" charset="0"/>
              </a:rPr>
              <a:t>-1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cs typeface="Times New Roman" panose="02020603050405020304" pitchFamily="18" charset="0"/>
              </a:rPr>
              <a:t> yr</a:t>
            </a:r>
            <a:r>
              <a:rPr lang="en-US" sz="2400" baseline="300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cs typeface="Times New Roman" panose="02020603050405020304" pitchFamily="18" charset="0"/>
              </a:rPr>
              <a:t>-1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400" dirty="0">
              <a:latin typeface="Abadi" panose="020B0604020104020204"/>
            </a:endParaRPr>
          </a:p>
          <a:p>
            <a:pPr lvl="0">
              <a:buClr>
                <a:srgbClr val="DADADA"/>
              </a:buClr>
              <a:buFont typeface="Wingdings" panose="05000000000000000000" pitchFamily="2" charset="2"/>
              <a:buChar char="v"/>
            </a:pPr>
            <a:endParaRPr lang="en-US" dirty="0">
              <a:effectLst/>
              <a:latin typeface="Abadi" panose="020B0604020104020204"/>
              <a:ea typeface="Calibri" panose="020F0502020204030204" pitchFamily="34" charset="0"/>
            </a:endParaRPr>
          </a:p>
          <a:p>
            <a:pPr lvl="0" algn="just">
              <a:buClr>
                <a:srgbClr val="DADADA"/>
              </a:buClr>
              <a:buFont typeface="Wingdings" panose="05000000000000000000" pitchFamily="2" charset="2"/>
              <a:buChar char="v"/>
            </a:pPr>
            <a:endParaRPr lang="en-US" sz="17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prstClr val="whit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3600" y="1752600"/>
            <a:ext cx="3097328" cy="254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4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36418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2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Soil erosion in the humid Ethiopian highlands</a:t>
            </a:r>
            <a:endParaRPr lang="en-US" sz="2400" dirty="0" smtClean="0">
              <a:solidFill>
                <a:srgbClr val="FFFF00"/>
              </a:solidFill>
              <a:latin typeface="Abadi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458200" cy="50292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Abadi"/>
                <a:cs typeface="Times New Roman" panose="02020603050405020304" pitchFamily="18" charset="0"/>
              </a:rPr>
              <a:t>Translated to a monetary value of USD 1 - 2 B y</a:t>
            </a:r>
            <a:r>
              <a:rPr lang="en-US" sz="2400" baseline="30000" dirty="0" smtClean="0">
                <a:solidFill>
                  <a:schemeClr val="tx1"/>
                </a:solidFill>
                <a:latin typeface="Abadi"/>
                <a:cs typeface="Times New Roman" pitchFamily="18" charset="0"/>
              </a:rPr>
              <a:t>−1</a:t>
            </a:r>
          </a:p>
          <a:p>
            <a:pPr>
              <a:lnSpc>
                <a:spcPct val="16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Abadi"/>
                <a:cs typeface="Times New Roman" pitchFamily="18" charset="0"/>
              </a:rPr>
              <a:t> 1.5 million tons of grain per year</a:t>
            </a:r>
          </a:p>
          <a:p>
            <a:pPr>
              <a:lnSpc>
                <a:spcPct val="160000"/>
              </a:lnSpc>
              <a:buFont typeface="Wingdings" pitchFamily="2" charset="2"/>
              <a:buChar char="v"/>
            </a:pPr>
            <a:r>
              <a:rPr lang="en-GB" sz="2400" dirty="0">
                <a:solidFill>
                  <a:schemeClr val="tx1"/>
                </a:solidFill>
                <a:effectLst/>
                <a:latin typeface="Abadi"/>
              </a:rPr>
              <a:t>Bottom lands saturate during the rainy season and gullies </a:t>
            </a:r>
            <a:r>
              <a:rPr lang="en-GB" sz="2400" dirty="0" smtClean="0">
                <a:solidFill>
                  <a:schemeClr val="tx1"/>
                </a:solidFill>
                <a:effectLst/>
                <a:latin typeface="Abadi"/>
              </a:rPr>
              <a:t>are formed.</a:t>
            </a:r>
          </a:p>
          <a:p>
            <a:pPr>
              <a:lnSpc>
                <a:spcPct val="160000"/>
              </a:lnSpc>
              <a:buFont typeface="Wingdings" pitchFamily="2" charset="2"/>
              <a:buChar char="v"/>
            </a:pPr>
            <a:r>
              <a:rPr lang="en-GB" sz="2400" dirty="0" smtClean="0">
                <a:solidFill>
                  <a:schemeClr val="tx1"/>
                </a:solidFill>
                <a:latin typeface="Abadi"/>
                <a:cs typeface="Times New Roman" panose="02020603050405020304" pitchFamily="18" charset="0"/>
              </a:rPr>
              <a:t>Watersheds with gullies have annual soil loss greater than 20 ton/ha/</a:t>
            </a:r>
            <a:r>
              <a:rPr lang="en-GB" sz="2400" dirty="0" err="1" smtClean="0">
                <a:solidFill>
                  <a:schemeClr val="tx1"/>
                </a:solidFill>
                <a:latin typeface="Abadi"/>
                <a:cs typeface="Times New Roman" panose="02020603050405020304" pitchFamily="18" charset="0"/>
              </a:rPr>
              <a:t>yr</a:t>
            </a:r>
            <a:endParaRPr lang="en-GB" sz="2400" dirty="0">
              <a:solidFill>
                <a:schemeClr val="tx1"/>
              </a:solidFill>
              <a:latin typeface="Abadi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v"/>
            </a:pPr>
            <a:endParaRPr lang="en-US" sz="2400" dirty="0" smtClean="0">
              <a:solidFill>
                <a:schemeClr val="tx1"/>
              </a:solidFill>
              <a:latin typeface="Abad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7" y="1"/>
            <a:ext cx="10199343" cy="715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816241" y="3705255"/>
            <a:ext cx="1932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5.2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4917" y="2015251"/>
            <a:ext cx="207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7.4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1894" y="1097197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10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97471" y="2934404"/>
            <a:ext cx="1801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25 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91401" y="1873704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65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61513" y="2415361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75 ton ha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  <a:r>
              <a:rPr lang="en-US" sz="2000" b="1" dirty="0">
                <a:solidFill>
                  <a:srgbClr val="FF0000"/>
                </a:solidFill>
              </a:rPr>
              <a:t>y</a:t>
            </a:r>
            <a:r>
              <a:rPr lang="en-US" sz="2000" b="1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0" name="Oval 9"/>
          <p:cNvSpPr/>
          <p:nvPr/>
        </p:nvSpPr>
        <p:spPr>
          <a:xfrm>
            <a:off x="5573315" y="94753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9082" y="671583"/>
            <a:ext cx="1284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b="1" dirty="0" err="1">
                <a:solidFill>
                  <a:prstClr val="black"/>
                </a:solidFill>
              </a:rPr>
              <a:t>Tikur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Wuha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47858" y="409853"/>
            <a:ext cx="1750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98-18 ton ha</a:t>
            </a:r>
            <a:r>
              <a:rPr lang="en-US" b="1" baseline="30000" dirty="0">
                <a:solidFill>
                  <a:srgbClr val="FF0000"/>
                </a:solidFill>
              </a:rPr>
              <a:t>-1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-1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C50F405A-6EBF-44A5-AC7E-964A3D5BC6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362" y="4689551"/>
            <a:ext cx="2239879" cy="1679909"/>
          </a:xfrm>
          <a:prstGeom prst="rect">
            <a:avLst/>
          </a:prstGeom>
        </p:spPr>
      </p:pic>
      <p:pic>
        <p:nvPicPr>
          <p:cNvPr id="26" name="Picture 25" descr="G:\Debremawi June 2010\Debre Mawi data\Field photo DM\Field photo 2018 DM\20180807_103907.jpg">
            <a:extLst>
              <a:ext uri="{FF2B5EF4-FFF2-40B4-BE49-F238E27FC236}">
                <a16:creationId xmlns="" xmlns:a16="http://schemas.microsoft.com/office/drawing/2014/main" id="{85968724-773C-4027-9D5A-4D1A8484D6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0" y="382597"/>
            <a:ext cx="2008908" cy="250106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7016E33-01ED-4047-B28C-59896F1EEFE8}"/>
              </a:ext>
            </a:extLst>
          </p:cNvPr>
          <p:cNvSpPr txBox="1"/>
          <p:nvPr/>
        </p:nvSpPr>
        <p:spPr>
          <a:xfrm flipH="1">
            <a:off x="3608459" y="5840839"/>
            <a:ext cx="4364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 Nile Basin</a:t>
            </a: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530" y="3804678"/>
            <a:ext cx="2399485" cy="287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438153" y="5765798"/>
            <a:ext cx="9338070" cy="98107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prstClr val="black"/>
                </a:solidFill>
              </a:rPr>
              <a:t/>
            </a:r>
            <a:br>
              <a:rPr lang="en-US" sz="28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srgbClr val="FF0000"/>
                </a:solidFill>
                <a:latin typeface="Abadi" panose="020B0604020104020204" pitchFamily="34" charset="0"/>
              </a:rPr>
              <a:t>Watersheds with gullies deliver up to 20 times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Abadi" panose="020B0604020104020204" pitchFamily="34" charset="0"/>
              </a:rPr>
              <a:t>more sediment than upland erosion</a:t>
            </a:r>
          </a:p>
          <a:p>
            <a:pPr algn="ctr"/>
            <a:endParaRPr lang="en-US" sz="2800" b="1" dirty="0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3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128" y="40689"/>
            <a:ext cx="7765322" cy="97045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latin typeface="Abadi" panose="020B0604020104020204"/>
              </a:rPr>
              <a:t>Soil and water conservation practices</a:t>
            </a:r>
            <a:endParaRPr lang="en-US" sz="24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181600" cy="48006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Clr>
                <a:srgbClr val="DADADA"/>
              </a:buClr>
              <a:buFont typeface="Wingdings" pitchFamily="2" charset="2"/>
              <a:buChar char="v"/>
            </a:pP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/>
                <a:ea typeface="Calibri" pitchFamily="34" charset="0"/>
                <a:cs typeface="Calibri" pitchFamily="34" charset="0"/>
              </a:rPr>
              <a:t>Soil erosion should be reduced by effective SWCPs</a:t>
            </a:r>
            <a:endParaRPr lang="en-US" sz="24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schemeClr val="tx1"/>
              </a:solidFill>
              <a:effectLst/>
              <a:latin typeface="Abadi" panose="020B0604020104020204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In response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, SWCPs </a:t>
            </a: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have been implemented widely in Ethiopia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.</a:t>
            </a:r>
          </a:p>
          <a:p>
            <a:pPr lvl="0" algn="just">
              <a:buClr>
                <a:srgbClr val="DADADA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Few studies were carried out based on the long-term field data, we initiated this study in watersheds of the Upper Blue Nile basin</a:t>
            </a:r>
            <a:r>
              <a:rPr lang="en-US" sz="24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.</a:t>
            </a:r>
            <a:endParaRPr lang="en-US" sz="2400" dirty="0" smtClean="0">
              <a:solidFill>
                <a:schemeClr val="tx1"/>
              </a:solidFill>
              <a:effectLst/>
              <a:latin typeface="Abadi" panose="020B0604020104020204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Evaluating </a:t>
            </a:r>
            <a:r>
              <a:rPr lang="en-US" sz="2400" dirty="0"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the long-term performance of SWCPs is vital to increase food self-sufficiency</a:t>
            </a:r>
            <a:r>
              <a:rPr lang="en-US" sz="2400" dirty="0" smtClean="0">
                <a:solidFill>
                  <a:schemeClr val="tx1"/>
                </a:solidFill>
                <a:effectLst/>
                <a:latin typeface="Abadi" panose="020B0604020104020204"/>
                <a:cs typeface="Calibri" panose="020F050202020403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effectLst/>
              <a:latin typeface="Abadi" panose="020B0604020104020204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237" y="1371600"/>
            <a:ext cx="348469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9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938" y="152400"/>
            <a:ext cx="7768861" cy="914400"/>
          </a:xfrm>
        </p:spPr>
        <p:txBody>
          <a:bodyPr>
            <a:normAutofit fontScale="90000"/>
          </a:bodyPr>
          <a:lstStyle/>
          <a:p>
            <a:pPr lvl="0"/>
            <a:r>
              <a:rPr lang="en-US" sz="2400" b="1" dirty="0">
                <a:latin typeface="Abadi" panose="020B0604020104020204"/>
              </a:rPr>
              <a:t/>
            </a:r>
            <a:br>
              <a:rPr lang="en-US" sz="2400" b="1" dirty="0">
                <a:latin typeface="Abadi" panose="020B0604020104020204"/>
              </a:rPr>
            </a:br>
            <a:r>
              <a:rPr lang="en-US" sz="2700" b="1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>Study area</a:t>
            </a:r>
            <a:r>
              <a:rPr lang="en-US" sz="27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/>
            </a:r>
            <a:br>
              <a:rPr lang="en-US" sz="27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FF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</a:br>
            <a:endParaRPr lang="en-US" sz="2700" dirty="0">
              <a:solidFill>
                <a:srgbClr val="FFFF00"/>
              </a:solidFill>
              <a:latin typeface="Abadi" panose="020B060402010402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95" y="879565"/>
            <a:ext cx="8458200" cy="5638800"/>
          </a:xfrm>
        </p:spPr>
        <p:txBody>
          <a:bodyPr/>
          <a:lstStyle/>
          <a:p>
            <a:pPr>
              <a:buNone/>
            </a:pPr>
            <a:r>
              <a:rPr lang="en-US" sz="2800" dirty="0">
                <a:latin typeface="Book Antiqua" pitchFamily="18" charset="0"/>
              </a:rPr>
              <a:t>                                  </a:t>
            </a:r>
            <a:r>
              <a:rPr lang="en-US" sz="2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ea typeface="+mj-ea"/>
              </a:rPr>
              <a:t/>
            </a:r>
            <a:br>
              <a:rPr lang="en-US" sz="24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ea typeface="+mj-ea"/>
              </a:rPr>
            </a:br>
            <a:endParaRPr lang="en-US" sz="2800" dirty="0">
              <a:latin typeface="Book Antiqu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1600200"/>
            <a:ext cx="4419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BR" sz="2000" dirty="0">
              <a:solidFill>
                <a:srgbClr val="DADADA"/>
              </a:solidFill>
              <a:latin typeface="Abadi" panose="020B0604020104020204"/>
            </a:endParaRPr>
          </a:p>
          <a:p>
            <a:pPr>
              <a:lnSpc>
                <a:spcPct val="150000"/>
              </a:lnSpc>
            </a:pPr>
            <a:endParaRPr lang="pt-BR" sz="2000" dirty="0">
              <a:solidFill>
                <a:srgbClr val="DADADA"/>
              </a:solidFill>
              <a:latin typeface="Abadi" panose="020B0604020104020204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latin typeface="Abadi" panose="020B0604020104020204"/>
              </a:rPr>
              <a:t>Debre </a:t>
            </a:r>
            <a:r>
              <a:rPr lang="pt-BR" sz="2400" dirty="0" smtClean="0">
                <a:latin typeface="Abadi" panose="020B0604020104020204"/>
              </a:rPr>
              <a:t>Mawi watershed</a:t>
            </a:r>
            <a:endParaRPr lang="pt-BR" sz="2400" dirty="0">
              <a:latin typeface="Abadi" panose="020B0604020104020204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2400" dirty="0">
                <a:latin typeface="Abadi" panose="020B0604020104020204"/>
              </a:rPr>
              <a:t>Area: 0.95 km</a:t>
            </a:r>
            <a:r>
              <a:rPr lang="pt-BR" sz="2400" baseline="30000" dirty="0">
                <a:latin typeface="Abadi" panose="020B0604020104020204"/>
              </a:rPr>
              <a:t>2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2400" dirty="0">
                <a:latin typeface="Abadi" panose="020B0604020104020204"/>
              </a:rPr>
              <a:t>Rainfall: 1240 mm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pt-BR" sz="2400" dirty="0">
                <a:latin typeface="Abadi" panose="020B0604020104020204"/>
              </a:rPr>
              <a:t>Tepreature :20°</a:t>
            </a:r>
          </a:p>
          <a:p>
            <a:endParaRPr lang="en-US" sz="2400" dirty="0">
              <a:solidFill>
                <a:prstClr val="white"/>
              </a:solidFill>
              <a:latin typeface="Abadi"/>
            </a:endParaRPr>
          </a:p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t="2771" r="3949" b="6966"/>
          <a:stretch/>
        </p:blipFill>
        <p:spPr bwMode="auto">
          <a:xfrm>
            <a:off x="147871" y="1066800"/>
            <a:ext cx="5186129" cy="5562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36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0"/>
            <a:ext cx="9296400" cy="1524000"/>
          </a:xfrm>
        </p:spPr>
        <p:txBody>
          <a:bodyPr>
            <a:normAutofit fontScale="90000"/>
          </a:bodyPr>
          <a:lstStyle/>
          <a:p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> </a:t>
            </a:r>
            <a:r>
              <a:rPr lang="en-US" sz="27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7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  <a:cs typeface="Calibri" panose="020F0502020204030204" pitchFamily="34" charset="0"/>
              </a:rPr>
            </a:br>
            <a: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  <a:t/>
            </a:r>
            <a:br>
              <a:rPr lang="en-US" sz="2200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DADADA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Abadi" panose="020B0604020104020204"/>
              </a:rPr>
            </a:br>
            <a:r>
              <a:rPr lang="en-US" sz="2200" dirty="0">
                <a:latin typeface="Abadi" panose="020B0604020104020204"/>
                <a:cs typeface="Calibri" panose="020F0502020204030204" pitchFamily="34" charset="0"/>
              </a:rPr>
              <a:t/>
            </a:r>
            <a:br>
              <a:rPr lang="en-US" sz="2200" dirty="0">
                <a:latin typeface="Abadi" panose="020B0604020104020204"/>
                <a:cs typeface="Calibri" panose="020F0502020204030204" pitchFamily="34" charset="0"/>
              </a:rPr>
            </a:br>
            <a:endParaRPr lang="en-US" sz="2200" dirty="0">
              <a:solidFill>
                <a:schemeClr val="accent1"/>
              </a:solidFill>
              <a:latin typeface="Abadi" panose="020B0604020104020204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7765322" cy="4058751"/>
          </a:xfrm>
        </p:spPr>
        <p:txBody>
          <a:bodyPr/>
          <a:lstStyle/>
          <a:p>
            <a:pPr marL="36900" indent="0">
              <a:buNone/>
            </a:pPr>
            <a:r>
              <a:rPr lang="en-US" dirty="0"/>
              <a:t>       </a:t>
            </a:r>
            <a:r>
              <a:rPr lang="en-US" sz="2400" dirty="0">
                <a:solidFill>
                  <a:srgbClr val="FFFF00"/>
                </a:solidFill>
                <a:latin typeface="Abadi" panose="020B0604020104020204"/>
              </a:rPr>
              <a:t>Data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badi" panose="020B0604020104020204"/>
              </a:rPr>
              <a:t>Precipitation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Abadi" panose="020B0604020104020204"/>
              </a:rPr>
              <a:t>Discharge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Abadi" panose="020B0604020104020204"/>
              </a:rPr>
              <a:t>Suspended sediment concentration</a:t>
            </a:r>
            <a:endParaRPr lang="en-US" sz="2400" dirty="0">
              <a:solidFill>
                <a:schemeClr val="tx1"/>
              </a:solidFill>
              <a:latin typeface="Abadi" panose="020B06040201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badi" panose="020B0604020104020204"/>
              </a:rPr>
              <a:t>Perched ground water table uphill and downhill of the infiltration furrows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>
              <a:latin typeface="Abadi" panose="020B0604020104020204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3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43BFDE"/>
      </a:accent6>
      <a:hlink>
        <a:srgbClr val="FBAE29"/>
      </a:hlink>
      <a:folHlink>
        <a:srgbClr val="EDC47E"/>
      </a:folHlink>
    </a:clrScheme>
    <a:fontScheme name="Gallery">
      <a:majorFont>
        <a:latin typeface="Rockwel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BB5F5D82-B5E9-469E-A815-C655ED4AF243}"/>
    </a:ext>
  </a:extLst>
</a:theme>
</file>

<file path=ppt/theme/theme10.xml><?xml version="1.0" encoding="utf-8"?>
<a:theme xmlns:a="http://schemas.openxmlformats.org/drawingml/2006/main" name="8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11.xml><?xml version="1.0" encoding="utf-8"?>
<a:theme xmlns:a="http://schemas.openxmlformats.org/drawingml/2006/main" name="9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12.xml><?xml version="1.0" encoding="utf-8"?>
<a:theme xmlns:a="http://schemas.openxmlformats.org/drawingml/2006/main" name="10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13.xml><?xml version="1.0" encoding="utf-8"?>
<a:theme xmlns:a="http://schemas.openxmlformats.org/drawingml/2006/main" name="3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1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4.xml><?xml version="1.0" encoding="utf-8"?>
<a:theme xmlns:a="http://schemas.openxmlformats.org/drawingml/2006/main" name="2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7.xml><?xml version="1.0" encoding="utf-8"?>
<a:theme xmlns:a="http://schemas.openxmlformats.org/drawingml/2006/main" name="5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8.xml><?xml version="1.0" encoding="utf-8"?>
<a:theme xmlns:a="http://schemas.openxmlformats.org/drawingml/2006/main" name="6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9.xml><?xml version="1.0" encoding="utf-8"?>
<a:theme xmlns:a="http://schemas.openxmlformats.org/drawingml/2006/main" name="7_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ate" id="{C3F70B94-7CE9-428E-ADC1-3269CC2C3385}" vid="{3F2DE9A5-64E6-437C-A389-CC4477E817E8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628</Words>
  <Application>Microsoft Office PowerPoint</Application>
  <PresentationFormat>On-screen Show (4:3)</PresentationFormat>
  <Paragraphs>92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Gallery</vt:lpstr>
      <vt:lpstr>Slate</vt:lpstr>
      <vt:lpstr>1_Slate</vt:lpstr>
      <vt:lpstr>2_Slate</vt:lpstr>
      <vt:lpstr>3_Office Theme</vt:lpstr>
      <vt:lpstr>4_Slate</vt:lpstr>
      <vt:lpstr>5_Slate</vt:lpstr>
      <vt:lpstr>6_Slate</vt:lpstr>
      <vt:lpstr>7_Slate</vt:lpstr>
      <vt:lpstr>8_Slate</vt:lpstr>
      <vt:lpstr>9_Slate</vt:lpstr>
      <vt:lpstr>10_Slate</vt:lpstr>
      <vt:lpstr>3_Slate</vt:lpstr>
      <vt:lpstr>A nine-year study on the benefits and risks of soil and water conservation practices in the humid highlands of Ethiopia: The Debre Mawi watershed.</vt:lpstr>
      <vt:lpstr>                                      Outline </vt:lpstr>
      <vt:lpstr>Key findings</vt:lpstr>
      <vt:lpstr>Soil erosion in the Ethiopian highlands</vt:lpstr>
      <vt:lpstr>Soil erosion in the humid Ethiopian highlands</vt:lpstr>
      <vt:lpstr>PowerPoint Presentation</vt:lpstr>
      <vt:lpstr>Soil and water conservation practices</vt:lpstr>
      <vt:lpstr> Study area </vt:lpstr>
      <vt:lpstr>        </vt:lpstr>
      <vt:lpstr>Experimental findings</vt:lpstr>
      <vt:lpstr> Water table depth @ uphill and down hill of the infiltration furrows</vt:lpstr>
      <vt:lpstr>   Water table depth uphill &amp; downhill of the furrows</vt:lpstr>
      <vt:lpstr>Effectiveness of infiltration furrows</vt:lpstr>
      <vt:lpstr>  Gully formed b/c of improper positioning of bunds in the saturated valley floors </vt:lpstr>
      <vt:lpstr> 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EROSION HOTSPOT IDENTIFICATION IN THE SUB-HUMID  ETHIOPIAN  HIGHLANDS</dc:title>
  <dc:creator>Windows User</dc:creator>
  <cp:lastModifiedBy>Windows User</cp:lastModifiedBy>
  <cp:revision>49</cp:revision>
  <dcterms:created xsi:type="dcterms:W3CDTF">2020-08-10T08:25:56Z</dcterms:created>
  <dcterms:modified xsi:type="dcterms:W3CDTF">2020-08-18T06:22:38Z</dcterms:modified>
</cp:coreProperties>
</file>