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57" r:id="rId3"/>
    <p:sldId id="281" r:id="rId4"/>
    <p:sldId id="269" r:id="rId5"/>
    <p:sldId id="271" r:id="rId6"/>
    <p:sldId id="279" r:id="rId7"/>
    <p:sldId id="278" r:id="rId8"/>
    <p:sldId id="285" r:id="rId9"/>
    <p:sldId id="302" r:id="rId10"/>
    <p:sldId id="283" r:id="rId11"/>
    <p:sldId id="270" r:id="rId12"/>
    <p:sldId id="284" r:id="rId13"/>
    <p:sldId id="300" r:id="rId14"/>
    <p:sldId id="273" r:id="rId15"/>
    <p:sldId id="286" r:id="rId16"/>
    <p:sldId id="282" r:id="rId17"/>
    <p:sldId id="289" r:id="rId18"/>
    <p:sldId id="288" r:id="rId19"/>
    <p:sldId id="290" r:id="rId20"/>
    <p:sldId id="276" r:id="rId21"/>
    <p:sldId id="274" r:id="rId22"/>
    <p:sldId id="291" r:id="rId23"/>
    <p:sldId id="292" r:id="rId24"/>
    <p:sldId id="293" r:id="rId25"/>
    <p:sldId id="294" r:id="rId26"/>
    <p:sldId id="295" r:id="rId27"/>
    <p:sldId id="303" r:id="rId28"/>
    <p:sldId id="301" r:id="rId29"/>
    <p:sldId id="297" r:id="rId30"/>
    <p:sldId id="272" r:id="rId31"/>
    <p:sldId id="298" r:id="rId32"/>
    <p:sldId id="263" r:id="rId33"/>
    <p:sldId id="29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194F"/>
    <a:srgbClr val="7344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76" autoAdjust="0"/>
    <p:restoredTop sz="95309" autoAdjust="0"/>
  </p:normalViewPr>
  <p:slideViewPr>
    <p:cSldViewPr snapToGrid="0" showGuides="1">
      <p:cViewPr varScale="1">
        <p:scale>
          <a:sx n="126" d="100"/>
          <a:sy n="126" d="100"/>
        </p:scale>
        <p:origin x="216" y="536"/>
      </p:cViewPr>
      <p:guideLst>
        <p:guide orient="horz" pos="2160"/>
        <p:guide pos="3840"/>
      </p:guideLst>
    </p:cSldViewPr>
  </p:slideViewPr>
  <p:notesTextViewPr>
    <p:cViewPr>
      <p:scale>
        <a:sx n="1" d="1"/>
        <a:sy n="1" d="1"/>
      </p:scale>
      <p:origin x="0" y="0"/>
    </p:cViewPr>
  </p:notesTextViewPr>
  <p:notesViewPr>
    <p:cSldViewPr snapToGrid="0" showGuides="1">
      <p:cViewPr varScale="1">
        <p:scale>
          <a:sx n="92" d="100"/>
          <a:sy n="92" d="100"/>
        </p:scale>
        <p:origin x="373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D35386-9961-440E-B2FA-F157ADFA5C1A}"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E537E3D6-199C-45D3-AB7A-B88A7F51ED7D}">
      <dgm:prSet/>
      <dgm:spPr/>
      <dgm:t>
        <a:bodyPr/>
        <a:lstStyle/>
        <a:p>
          <a:pPr rtl="0"/>
          <a:r>
            <a:rPr lang="en-US" b="1">
              <a:solidFill>
                <a:srgbClr val="0070C0"/>
              </a:solidFill>
            </a:rPr>
            <a:t>Biophysical Assessment</a:t>
          </a:r>
          <a:r>
            <a:rPr lang="en-US"/>
            <a:t>: Topography, </a:t>
          </a:r>
          <a:r>
            <a:rPr lang="en-US">
              <a:latin typeface="Plantagenet Cherokee"/>
            </a:rPr>
            <a:t>climate</a:t>
          </a:r>
          <a:r>
            <a:rPr lang="en-US"/>
            <a:t>,</a:t>
          </a:r>
          <a:r>
            <a:rPr lang="en-US">
              <a:latin typeface="Plantagenet Cherokee"/>
            </a:rPr>
            <a:t> land</a:t>
          </a:r>
          <a:r>
            <a:rPr lang="en-US"/>
            <a:t> </a:t>
          </a:r>
          <a:r>
            <a:rPr lang="en-US">
              <a:latin typeface="Plantagenet Cherokee"/>
            </a:rPr>
            <a:t>resources</a:t>
          </a:r>
          <a:endParaRPr lang="en-US" b="0" i="0" u="none" strike="noStrike" cap="none" baseline="0" noProof="0">
            <a:solidFill>
              <a:srgbClr val="010000"/>
            </a:solidFill>
            <a:latin typeface="Plantagenet Cherokee"/>
          </a:endParaRPr>
        </a:p>
      </dgm:t>
    </dgm:pt>
    <dgm:pt modelId="{BD6F25B3-16BA-44E2-BAC7-66D1D6F71099}" type="parTrans" cxnId="{67990E99-BBE3-4A1C-854D-FF5208EBB118}">
      <dgm:prSet/>
      <dgm:spPr/>
      <dgm:t>
        <a:bodyPr/>
        <a:lstStyle/>
        <a:p>
          <a:endParaRPr lang="en-US"/>
        </a:p>
      </dgm:t>
    </dgm:pt>
    <dgm:pt modelId="{C3A2A914-AB1C-45A7-ADEF-A6ACEBB00019}" type="sibTrans" cxnId="{67990E99-BBE3-4A1C-854D-FF5208EBB118}">
      <dgm:prSet/>
      <dgm:spPr/>
      <dgm:t>
        <a:bodyPr/>
        <a:lstStyle/>
        <a:p>
          <a:endParaRPr lang="en-US"/>
        </a:p>
      </dgm:t>
    </dgm:pt>
    <dgm:pt modelId="{8C0A151D-A728-4CDE-AD86-2BE7CB8812E2}">
      <dgm:prSet/>
      <dgm:spPr/>
      <dgm:t>
        <a:bodyPr/>
        <a:lstStyle/>
        <a:p>
          <a:pPr rtl="0"/>
          <a:r>
            <a:rPr lang="en-US" b="1" dirty="0">
              <a:solidFill>
                <a:srgbClr val="0070C0"/>
              </a:solidFill>
              <a:latin typeface="Plantagenet Cherokee"/>
            </a:rPr>
            <a:t>Hydropolitical</a:t>
          </a:r>
          <a:r>
            <a:rPr lang="en-US" b="1" dirty="0">
              <a:solidFill>
                <a:srgbClr val="0070C0"/>
              </a:solidFill>
            </a:rPr>
            <a:t> </a:t>
          </a:r>
          <a:r>
            <a:rPr lang="en-US" b="1" dirty="0">
              <a:solidFill>
                <a:srgbClr val="0070C0"/>
              </a:solidFill>
              <a:latin typeface="Plantagenet Cherokee"/>
            </a:rPr>
            <a:t>Argument</a:t>
          </a:r>
          <a:r>
            <a:rPr lang="en-US" b="1" dirty="0">
              <a:latin typeface="Plantagenet Cherokee"/>
            </a:rPr>
            <a:t>: </a:t>
          </a:r>
          <a:r>
            <a:rPr lang="en-US" dirty="0">
              <a:latin typeface="Plantagenet Cherokee"/>
            </a:rPr>
            <a:t>In</a:t>
          </a:r>
          <a:r>
            <a:rPr lang="en-US" dirty="0"/>
            <a:t> the light of biophysical factors</a:t>
          </a:r>
        </a:p>
      </dgm:t>
    </dgm:pt>
    <dgm:pt modelId="{52292A0D-8E57-4BF3-B2C8-ADA2CB933B96}" type="parTrans" cxnId="{6E34464D-D75E-4ABF-874E-A6EAC653EF5B}">
      <dgm:prSet/>
      <dgm:spPr/>
      <dgm:t>
        <a:bodyPr/>
        <a:lstStyle/>
        <a:p>
          <a:endParaRPr lang="en-US"/>
        </a:p>
      </dgm:t>
    </dgm:pt>
    <dgm:pt modelId="{BF1D6954-6CBE-4E7C-996F-E4A59DA5803A}" type="sibTrans" cxnId="{6E34464D-D75E-4ABF-874E-A6EAC653EF5B}">
      <dgm:prSet/>
      <dgm:spPr/>
      <dgm:t>
        <a:bodyPr/>
        <a:lstStyle/>
        <a:p>
          <a:endParaRPr lang="en-US"/>
        </a:p>
      </dgm:t>
    </dgm:pt>
    <dgm:pt modelId="{6DF54120-600D-4165-AB65-771D5C39E0E8}">
      <dgm:prSet/>
      <dgm:spPr/>
      <dgm:t>
        <a:bodyPr/>
        <a:lstStyle/>
        <a:p>
          <a:pPr rtl="0"/>
          <a:r>
            <a:rPr lang="en-US" b="1">
              <a:solidFill>
                <a:srgbClr val="0070C0"/>
              </a:solidFill>
              <a:latin typeface="Plantagenet Cherokee"/>
            </a:rPr>
            <a:t>Mekong</a:t>
          </a:r>
          <a:r>
            <a:rPr lang="en-US" b="1">
              <a:solidFill>
                <a:srgbClr val="0070C0"/>
              </a:solidFill>
            </a:rPr>
            <a:t> </a:t>
          </a:r>
          <a:r>
            <a:rPr lang="en-US" b="1">
              <a:solidFill>
                <a:srgbClr val="0070C0"/>
              </a:solidFill>
              <a:latin typeface="Plantagenet Cherokee"/>
            </a:rPr>
            <a:t>River</a:t>
          </a:r>
          <a:r>
            <a:rPr lang="en-US" b="1">
              <a:solidFill>
                <a:srgbClr val="0070C0"/>
              </a:solidFill>
            </a:rPr>
            <a:t> </a:t>
          </a:r>
          <a:r>
            <a:rPr lang="en-US" b="1">
              <a:solidFill>
                <a:srgbClr val="0070C0"/>
              </a:solidFill>
              <a:latin typeface="Plantagenet Cherokee"/>
            </a:rPr>
            <a:t>Basin</a:t>
          </a:r>
          <a:r>
            <a:rPr lang="en-US" b="1">
              <a:latin typeface="Plantagenet Cherokee"/>
            </a:rPr>
            <a:t>:</a:t>
          </a:r>
          <a:r>
            <a:rPr lang="en-US"/>
            <a:t> </a:t>
          </a:r>
          <a:r>
            <a:rPr lang="en-US">
              <a:latin typeface="Plantagenet Cherokee"/>
            </a:rPr>
            <a:t>As a comparative</a:t>
          </a:r>
          <a:r>
            <a:rPr lang="en-US"/>
            <a:t> tool</a:t>
          </a:r>
        </a:p>
      </dgm:t>
    </dgm:pt>
    <dgm:pt modelId="{430ED0B8-27F4-4527-892A-7FF76D0A208B}" type="parTrans" cxnId="{1A1A3ABA-7F74-417B-A95B-BB959D0692F6}">
      <dgm:prSet/>
      <dgm:spPr/>
      <dgm:t>
        <a:bodyPr/>
        <a:lstStyle/>
        <a:p>
          <a:endParaRPr lang="en-US"/>
        </a:p>
      </dgm:t>
    </dgm:pt>
    <dgm:pt modelId="{5466DA60-9F87-445C-8A4C-6B342DB5D7FE}" type="sibTrans" cxnId="{1A1A3ABA-7F74-417B-A95B-BB959D0692F6}">
      <dgm:prSet/>
      <dgm:spPr/>
      <dgm:t>
        <a:bodyPr/>
        <a:lstStyle/>
        <a:p>
          <a:endParaRPr lang="en-US"/>
        </a:p>
      </dgm:t>
    </dgm:pt>
    <dgm:pt modelId="{ECB4258B-AE64-4B78-813E-CBF0CCA2A9E4}" type="pres">
      <dgm:prSet presAssocID="{9FD35386-9961-440E-B2FA-F157ADFA5C1A}" presName="hierChild1" presStyleCnt="0">
        <dgm:presLayoutVars>
          <dgm:chPref val="1"/>
          <dgm:dir/>
          <dgm:animOne val="branch"/>
          <dgm:animLvl val="lvl"/>
          <dgm:resizeHandles/>
        </dgm:presLayoutVars>
      </dgm:prSet>
      <dgm:spPr/>
    </dgm:pt>
    <dgm:pt modelId="{CD62BEF9-BE30-4763-ADC1-F2B2A1187B6A}" type="pres">
      <dgm:prSet presAssocID="{E537E3D6-199C-45D3-AB7A-B88A7F51ED7D}" presName="hierRoot1" presStyleCnt="0"/>
      <dgm:spPr/>
    </dgm:pt>
    <dgm:pt modelId="{EF26043A-6089-47C0-A209-179102B93BB4}" type="pres">
      <dgm:prSet presAssocID="{E537E3D6-199C-45D3-AB7A-B88A7F51ED7D}" presName="composite" presStyleCnt="0"/>
      <dgm:spPr/>
    </dgm:pt>
    <dgm:pt modelId="{8871F650-7E21-409C-AED2-DA1376C8E667}" type="pres">
      <dgm:prSet presAssocID="{E537E3D6-199C-45D3-AB7A-B88A7F51ED7D}" presName="background" presStyleLbl="node0" presStyleIdx="0" presStyleCnt="3"/>
      <dgm:spPr/>
    </dgm:pt>
    <dgm:pt modelId="{38020B0C-7EA0-49E1-BD16-56F190C5DF9A}" type="pres">
      <dgm:prSet presAssocID="{E537E3D6-199C-45D3-AB7A-B88A7F51ED7D}" presName="text" presStyleLbl="fgAcc0" presStyleIdx="0" presStyleCnt="3">
        <dgm:presLayoutVars>
          <dgm:chPref val="3"/>
        </dgm:presLayoutVars>
      </dgm:prSet>
      <dgm:spPr/>
    </dgm:pt>
    <dgm:pt modelId="{FBC2E7A6-FCCF-4670-81E0-4EFDF7E654D0}" type="pres">
      <dgm:prSet presAssocID="{E537E3D6-199C-45D3-AB7A-B88A7F51ED7D}" presName="hierChild2" presStyleCnt="0"/>
      <dgm:spPr/>
    </dgm:pt>
    <dgm:pt modelId="{948AC32B-DF04-4F27-91CE-80F24F62D7CA}" type="pres">
      <dgm:prSet presAssocID="{8C0A151D-A728-4CDE-AD86-2BE7CB8812E2}" presName="hierRoot1" presStyleCnt="0"/>
      <dgm:spPr/>
    </dgm:pt>
    <dgm:pt modelId="{971A9EB2-DCE0-4B6E-BE4D-9852DC44AFFA}" type="pres">
      <dgm:prSet presAssocID="{8C0A151D-A728-4CDE-AD86-2BE7CB8812E2}" presName="composite" presStyleCnt="0"/>
      <dgm:spPr/>
    </dgm:pt>
    <dgm:pt modelId="{4CC30D67-ACB7-40F2-87A1-6E11D8EBFD8A}" type="pres">
      <dgm:prSet presAssocID="{8C0A151D-A728-4CDE-AD86-2BE7CB8812E2}" presName="background" presStyleLbl="node0" presStyleIdx="1" presStyleCnt="3"/>
      <dgm:spPr/>
    </dgm:pt>
    <dgm:pt modelId="{8EE32219-3C01-411D-966A-1E86319B8136}" type="pres">
      <dgm:prSet presAssocID="{8C0A151D-A728-4CDE-AD86-2BE7CB8812E2}" presName="text" presStyleLbl="fgAcc0" presStyleIdx="1" presStyleCnt="3">
        <dgm:presLayoutVars>
          <dgm:chPref val="3"/>
        </dgm:presLayoutVars>
      </dgm:prSet>
      <dgm:spPr/>
    </dgm:pt>
    <dgm:pt modelId="{8C29E1C1-C62C-42A0-9109-D0D6D5912450}" type="pres">
      <dgm:prSet presAssocID="{8C0A151D-A728-4CDE-AD86-2BE7CB8812E2}" presName="hierChild2" presStyleCnt="0"/>
      <dgm:spPr/>
    </dgm:pt>
    <dgm:pt modelId="{043B7122-3711-4EE2-A3CF-B9676413D8BF}" type="pres">
      <dgm:prSet presAssocID="{6DF54120-600D-4165-AB65-771D5C39E0E8}" presName="hierRoot1" presStyleCnt="0"/>
      <dgm:spPr/>
    </dgm:pt>
    <dgm:pt modelId="{363AC336-F86D-4D55-9162-4D99877155E0}" type="pres">
      <dgm:prSet presAssocID="{6DF54120-600D-4165-AB65-771D5C39E0E8}" presName="composite" presStyleCnt="0"/>
      <dgm:spPr/>
    </dgm:pt>
    <dgm:pt modelId="{0AA33F1C-BB0E-4F7A-9A7C-D21561A62A46}" type="pres">
      <dgm:prSet presAssocID="{6DF54120-600D-4165-AB65-771D5C39E0E8}" presName="background" presStyleLbl="node0" presStyleIdx="2" presStyleCnt="3"/>
      <dgm:spPr/>
    </dgm:pt>
    <dgm:pt modelId="{B95DB55A-A3CD-41C8-840A-82CBCC6CA21E}" type="pres">
      <dgm:prSet presAssocID="{6DF54120-600D-4165-AB65-771D5C39E0E8}" presName="text" presStyleLbl="fgAcc0" presStyleIdx="2" presStyleCnt="3">
        <dgm:presLayoutVars>
          <dgm:chPref val="3"/>
        </dgm:presLayoutVars>
      </dgm:prSet>
      <dgm:spPr/>
    </dgm:pt>
    <dgm:pt modelId="{750CF55D-2760-4E1A-B16D-F97E6022F2ED}" type="pres">
      <dgm:prSet presAssocID="{6DF54120-600D-4165-AB65-771D5C39E0E8}" presName="hierChild2" presStyleCnt="0"/>
      <dgm:spPr/>
    </dgm:pt>
  </dgm:ptLst>
  <dgm:cxnLst>
    <dgm:cxn modelId="{4D236802-A6DC-41F4-830C-B66AFEA4B438}" type="presOf" srcId="{E537E3D6-199C-45D3-AB7A-B88A7F51ED7D}" destId="{38020B0C-7EA0-49E1-BD16-56F190C5DF9A}" srcOrd="0" destOrd="0" presId="urn:microsoft.com/office/officeart/2005/8/layout/hierarchy1"/>
    <dgm:cxn modelId="{C1F6CD13-C945-4AFB-BE73-E88C84D794F8}" type="presOf" srcId="{9FD35386-9961-440E-B2FA-F157ADFA5C1A}" destId="{ECB4258B-AE64-4B78-813E-CBF0CCA2A9E4}" srcOrd="0" destOrd="0" presId="urn:microsoft.com/office/officeart/2005/8/layout/hierarchy1"/>
    <dgm:cxn modelId="{6E34464D-D75E-4ABF-874E-A6EAC653EF5B}" srcId="{9FD35386-9961-440E-B2FA-F157ADFA5C1A}" destId="{8C0A151D-A728-4CDE-AD86-2BE7CB8812E2}" srcOrd="1" destOrd="0" parTransId="{52292A0D-8E57-4BF3-B2C8-ADA2CB933B96}" sibTransId="{BF1D6954-6CBE-4E7C-996F-E4A59DA5803A}"/>
    <dgm:cxn modelId="{D1004B59-67F2-453B-92F8-22E3FD9AB306}" type="presOf" srcId="{8C0A151D-A728-4CDE-AD86-2BE7CB8812E2}" destId="{8EE32219-3C01-411D-966A-1E86319B8136}" srcOrd="0" destOrd="0" presId="urn:microsoft.com/office/officeart/2005/8/layout/hierarchy1"/>
    <dgm:cxn modelId="{67990E99-BBE3-4A1C-854D-FF5208EBB118}" srcId="{9FD35386-9961-440E-B2FA-F157ADFA5C1A}" destId="{E537E3D6-199C-45D3-AB7A-B88A7F51ED7D}" srcOrd="0" destOrd="0" parTransId="{BD6F25B3-16BA-44E2-BAC7-66D1D6F71099}" sibTransId="{C3A2A914-AB1C-45A7-ADEF-A6ACEBB00019}"/>
    <dgm:cxn modelId="{AA654CB5-8B26-4291-A012-C963E6DCF847}" type="presOf" srcId="{6DF54120-600D-4165-AB65-771D5C39E0E8}" destId="{B95DB55A-A3CD-41C8-840A-82CBCC6CA21E}" srcOrd="0" destOrd="0" presId="urn:microsoft.com/office/officeart/2005/8/layout/hierarchy1"/>
    <dgm:cxn modelId="{1A1A3ABA-7F74-417B-A95B-BB959D0692F6}" srcId="{9FD35386-9961-440E-B2FA-F157ADFA5C1A}" destId="{6DF54120-600D-4165-AB65-771D5C39E0E8}" srcOrd="2" destOrd="0" parTransId="{430ED0B8-27F4-4527-892A-7FF76D0A208B}" sibTransId="{5466DA60-9F87-445C-8A4C-6B342DB5D7FE}"/>
    <dgm:cxn modelId="{7D7FF2DF-9E1D-4249-B7E6-96FCCD340C4A}" type="presParOf" srcId="{ECB4258B-AE64-4B78-813E-CBF0CCA2A9E4}" destId="{CD62BEF9-BE30-4763-ADC1-F2B2A1187B6A}" srcOrd="0" destOrd="0" presId="urn:microsoft.com/office/officeart/2005/8/layout/hierarchy1"/>
    <dgm:cxn modelId="{E05EEFC3-8DE8-4478-8DF7-EB7E8F6C1043}" type="presParOf" srcId="{CD62BEF9-BE30-4763-ADC1-F2B2A1187B6A}" destId="{EF26043A-6089-47C0-A209-179102B93BB4}" srcOrd="0" destOrd="0" presId="urn:microsoft.com/office/officeart/2005/8/layout/hierarchy1"/>
    <dgm:cxn modelId="{824230EB-EFE3-4ACC-80D4-36A6CB3E78C4}" type="presParOf" srcId="{EF26043A-6089-47C0-A209-179102B93BB4}" destId="{8871F650-7E21-409C-AED2-DA1376C8E667}" srcOrd="0" destOrd="0" presId="urn:microsoft.com/office/officeart/2005/8/layout/hierarchy1"/>
    <dgm:cxn modelId="{5CA3E569-B8EA-42A8-BA2D-21E64A80033A}" type="presParOf" srcId="{EF26043A-6089-47C0-A209-179102B93BB4}" destId="{38020B0C-7EA0-49E1-BD16-56F190C5DF9A}" srcOrd="1" destOrd="0" presId="urn:microsoft.com/office/officeart/2005/8/layout/hierarchy1"/>
    <dgm:cxn modelId="{1C84B8C7-71D1-455C-80F1-67346F832755}" type="presParOf" srcId="{CD62BEF9-BE30-4763-ADC1-F2B2A1187B6A}" destId="{FBC2E7A6-FCCF-4670-81E0-4EFDF7E654D0}" srcOrd="1" destOrd="0" presId="urn:microsoft.com/office/officeart/2005/8/layout/hierarchy1"/>
    <dgm:cxn modelId="{B48F57BA-5B5D-4050-8202-73FD58B55AC7}" type="presParOf" srcId="{ECB4258B-AE64-4B78-813E-CBF0CCA2A9E4}" destId="{948AC32B-DF04-4F27-91CE-80F24F62D7CA}" srcOrd="1" destOrd="0" presId="urn:microsoft.com/office/officeart/2005/8/layout/hierarchy1"/>
    <dgm:cxn modelId="{ECC3EB7B-CB8E-40B9-B885-A3E56FA7F321}" type="presParOf" srcId="{948AC32B-DF04-4F27-91CE-80F24F62D7CA}" destId="{971A9EB2-DCE0-4B6E-BE4D-9852DC44AFFA}" srcOrd="0" destOrd="0" presId="urn:microsoft.com/office/officeart/2005/8/layout/hierarchy1"/>
    <dgm:cxn modelId="{FDC02F62-B378-454F-806E-5F5EAD4798C5}" type="presParOf" srcId="{971A9EB2-DCE0-4B6E-BE4D-9852DC44AFFA}" destId="{4CC30D67-ACB7-40F2-87A1-6E11D8EBFD8A}" srcOrd="0" destOrd="0" presId="urn:microsoft.com/office/officeart/2005/8/layout/hierarchy1"/>
    <dgm:cxn modelId="{2AE0F520-6859-4C6F-BB14-D477F24C8DE1}" type="presParOf" srcId="{971A9EB2-DCE0-4B6E-BE4D-9852DC44AFFA}" destId="{8EE32219-3C01-411D-966A-1E86319B8136}" srcOrd="1" destOrd="0" presId="urn:microsoft.com/office/officeart/2005/8/layout/hierarchy1"/>
    <dgm:cxn modelId="{33B77966-B810-49CD-B446-75FA147D809C}" type="presParOf" srcId="{948AC32B-DF04-4F27-91CE-80F24F62D7CA}" destId="{8C29E1C1-C62C-42A0-9109-D0D6D5912450}" srcOrd="1" destOrd="0" presId="urn:microsoft.com/office/officeart/2005/8/layout/hierarchy1"/>
    <dgm:cxn modelId="{08A902D3-0CAE-4EC6-BF53-88BAB86204EB}" type="presParOf" srcId="{ECB4258B-AE64-4B78-813E-CBF0CCA2A9E4}" destId="{043B7122-3711-4EE2-A3CF-B9676413D8BF}" srcOrd="2" destOrd="0" presId="urn:microsoft.com/office/officeart/2005/8/layout/hierarchy1"/>
    <dgm:cxn modelId="{9BC9BDE6-4942-4E1D-98EF-8486607197ED}" type="presParOf" srcId="{043B7122-3711-4EE2-A3CF-B9676413D8BF}" destId="{363AC336-F86D-4D55-9162-4D99877155E0}" srcOrd="0" destOrd="0" presId="urn:microsoft.com/office/officeart/2005/8/layout/hierarchy1"/>
    <dgm:cxn modelId="{3F13A745-9A14-495E-9965-B0D7515AD6BE}" type="presParOf" srcId="{363AC336-F86D-4D55-9162-4D99877155E0}" destId="{0AA33F1C-BB0E-4F7A-9A7C-D21561A62A46}" srcOrd="0" destOrd="0" presId="urn:microsoft.com/office/officeart/2005/8/layout/hierarchy1"/>
    <dgm:cxn modelId="{B801AC55-4514-4076-8FD7-6F18410E0427}" type="presParOf" srcId="{363AC336-F86D-4D55-9162-4D99877155E0}" destId="{B95DB55A-A3CD-41C8-840A-82CBCC6CA21E}" srcOrd="1" destOrd="0" presId="urn:microsoft.com/office/officeart/2005/8/layout/hierarchy1"/>
    <dgm:cxn modelId="{230059E1-55A5-4208-8884-BA866E5099C4}" type="presParOf" srcId="{043B7122-3711-4EE2-A3CF-B9676413D8BF}" destId="{750CF55D-2760-4E1A-B16D-F97E6022F2E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1F650-7E21-409C-AED2-DA1376C8E667}">
      <dsp:nvSpPr>
        <dsp:cNvPr id="0" name=""/>
        <dsp:cNvSpPr/>
      </dsp:nvSpPr>
      <dsp:spPr>
        <a:xfrm>
          <a:off x="0" y="104856"/>
          <a:ext cx="3345200" cy="2124202"/>
        </a:xfrm>
        <a:prstGeom prst="roundRect">
          <a:avLst>
            <a:gd name="adj" fmla="val 10000"/>
          </a:avLst>
        </a:prstGeom>
        <a:solidFill>
          <a:schemeClr val="accent1">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38020B0C-7EA0-49E1-BD16-56F190C5DF9A}">
      <dsp:nvSpPr>
        <dsp:cNvPr id="0" name=""/>
        <dsp:cNvSpPr/>
      </dsp:nvSpPr>
      <dsp:spPr>
        <a:xfrm>
          <a:off x="371688" y="457961"/>
          <a:ext cx="3345200" cy="2124202"/>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solidFill>
                <a:srgbClr val="0070C0"/>
              </a:solidFill>
            </a:rPr>
            <a:t>Biophysical Assessment</a:t>
          </a:r>
          <a:r>
            <a:rPr lang="en-US" sz="2300" kern="1200"/>
            <a:t>: Topography, </a:t>
          </a:r>
          <a:r>
            <a:rPr lang="en-US" sz="2300" kern="1200">
              <a:latin typeface="Plantagenet Cherokee"/>
            </a:rPr>
            <a:t>climate</a:t>
          </a:r>
          <a:r>
            <a:rPr lang="en-US" sz="2300" kern="1200"/>
            <a:t>,</a:t>
          </a:r>
          <a:r>
            <a:rPr lang="en-US" sz="2300" kern="1200">
              <a:latin typeface="Plantagenet Cherokee"/>
            </a:rPr>
            <a:t> land</a:t>
          </a:r>
          <a:r>
            <a:rPr lang="en-US" sz="2300" kern="1200"/>
            <a:t> </a:t>
          </a:r>
          <a:r>
            <a:rPr lang="en-US" sz="2300" kern="1200">
              <a:latin typeface="Plantagenet Cherokee"/>
            </a:rPr>
            <a:t>resources</a:t>
          </a:r>
          <a:endParaRPr lang="en-US" sz="2300" b="0" i="0" u="none" strike="noStrike" kern="1200" cap="none" baseline="0" noProof="0">
            <a:solidFill>
              <a:srgbClr val="010000"/>
            </a:solidFill>
            <a:latin typeface="Plantagenet Cherokee"/>
          </a:endParaRPr>
        </a:p>
      </dsp:txBody>
      <dsp:txXfrm>
        <a:off x="433904" y="520177"/>
        <a:ext cx="3220768" cy="1999770"/>
      </dsp:txXfrm>
    </dsp:sp>
    <dsp:sp modelId="{4CC30D67-ACB7-40F2-87A1-6E11D8EBFD8A}">
      <dsp:nvSpPr>
        <dsp:cNvPr id="0" name=""/>
        <dsp:cNvSpPr/>
      </dsp:nvSpPr>
      <dsp:spPr>
        <a:xfrm>
          <a:off x="4088577" y="104856"/>
          <a:ext cx="3345200" cy="2124202"/>
        </a:xfrm>
        <a:prstGeom prst="roundRect">
          <a:avLst>
            <a:gd name="adj" fmla="val 10000"/>
          </a:avLst>
        </a:prstGeom>
        <a:solidFill>
          <a:schemeClr val="accent1">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EE32219-3C01-411D-966A-1E86319B8136}">
      <dsp:nvSpPr>
        <dsp:cNvPr id="0" name=""/>
        <dsp:cNvSpPr/>
      </dsp:nvSpPr>
      <dsp:spPr>
        <a:xfrm>
          <a:off x="4460266" y="457961"/>
          <a:ext cx="3345200" cy="2124202"/>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dirty="0">
              <a:solidFill>
                <a:srgbClr val="0070C0"/>
              </a:solidFill>
              <a:latin typeface="Plantagenet Cherokee"/>
            </a:rPr>
            <a:t>Hydropolitical</a:t>
          </a:r>
          <a:r>
            <a:rPr lang="en-US" sz="2300" b="1" kern="1200" dirty="0">
              <a:solidFill>
                <a:srgbClr val="0070C0"/>
              </a:solidFill>
            </a:rPr>
            <a:t> </a:t>
          </a:r>
          <a:r>
            <a:rPr lang="en-US" sz="2300" b="1" kern="1200" dirty="0">
              <a:solidFill>
                <a:srgbClr val="0070C0"/>
              </a:solidFill>
              <a:latin typeface="Plantagenet Cherokee"/>
            </a:rPr>
            <a:t>Argument</a:t>
          </a:r>
          <a:r>
            <a:rPr lang="en-US" sz="2300" b="1" kern="1200" dirty="0">
              <a:latin typeface="Plantagenet Cherokee"/>
            </a:rPr>
            <a:t>: </a:t>
          </a:r>
          <a:r>
            <a:rPr lang="en-US" sz="2300" kern="1200" dirty="0">
              <a:latin typeface="Plantagenet Cherokee"/>
            </a:rPr>
            <a:t>In</a:t>
          </a:r>
          <a:r>
            <a:rPr lang="en-US" sz="2300" kern="1200" dirty="0"/>
            <a:t> the light of biophysical factors</a:t>
          </a:r>
        </a:p>
      </dsp:txBody>
      <dsp:txXfrm>
        <a:off x="4522482" y="520177"/>
        <a:ext cx="3220768" cy="1999770"/>
      </dsp:txXfrm>
    </dsp:sp>
    <dsp:sp modelId="{0AA33F1C-BB0E-4F7A-9A7C-D21561A62A46}">
      <dsp:nvSpPr>
        <dsp:cNvPr id="0" name=""/>
        <dsp:cNvSpPr/>
      </dsp:nvSpPr>
      <dsp:spPr>
        <a:xfrm>
          <a:off x="8177155" y="104856"/>
          <a:ext cx="3345200" cy="2124202"/>
        </a:xfrm>
        <a:prstGeom prst="roundRect">
          <a:avLst>
            <a:gd name="adj" fmla="val 10000"/>
          </a:avLst>
        </a:prstGeom>
        <a:solidFill>
          <a:schemeClr val="accent1">
            <a:hueOff val="0"/>
            <a:satOff val="0"/>
            <a:lumOff val="0"/>
            <a:alphaOff val="0"/>
          </a:schemeClr>
        </a:solidFill>
        <a:ln w="48500" cap="flat" cmpd="thickThin" algn="ctr">
          <a:solidFill>
            <a:schemeClr val="lt1">
              <a:hueOff val="0"/>
              <a:satOff val="0"/>
              <a:lumOff val="0"/>
              <a:alphaOff val="0"/>
            </a:schemeClr>
          </a:solidFill>
          <a:prstDash val="solid"/>
        </a:ln>
        <a:effectLst>
          <a:outerShdw blurRad="45000" dist="25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95DB55A-A3CD-41C8-840A-82CBCC6CA21E}">
      <dsp:nvSpPr>
        <dsp:cNvPr id="0" name=""/>
        <dsp:cNvSpPr/>
      </dsp:nvSpPr>
      <dsp:spPr>
        <a:xfrm>
          <a:off x="8548844" y="457961"/>
          <a:ext cx="3345200" cy="2124202"/>
        </a:xfrm>
        <a:prstGeom prst="roundRect">
          <a:avLst>
            <a:gd name="adj" fmla="val 10000"/>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solidFill>
                <a:srgbClr val="0070C0"/>
              </a:solidFill>
              <a:latin typeface="Plantagenet Cherokee"/>
            </a:rPr>
            <a:t>Mekong</a:t>
          </a:r>
          <a:r>
            <a:rPr lang="en-US" sz="2300" b="1" kern="1200">
              <a:solidFill>
                <a:srgbClr val="0070C0"/>
              </a:solidFill>
            </a:rPr>
            <a:t> </a:t>
          </a:r>
          <a:r>
            <a:rPr lang="en-US" sz="2300" b="1" kern="1200">
              <a:solidFill>
                <a:srgbClr val="0070C0"/>
              </a:solidFill>
              <a:latin typeface="Plantagenet Cherokee"/>
            </a:rPr>
            <a:t>River</a:t>
          </a:r>
          <a:r>
            <a:rPr lang="en-US" sz="2300" b="1" kern="1200">
              <a:solidFill>
                <a:srgbClr val="0070C0"/>
              </a:solidFill>
            </a:rPr>
            <a:t> </a:t>
          </a:r>
          <a:r>
            <a:rPr lang="en-US" sz="2300" b="1" kern="1200">
              <a:solidFill>
                <a:srgbClr val="0070C0"/>
              </a:solidFill>
              <a:latin typeface="Plantagenet Cherokee"/>
            </a:rPr>
            <a:t>Basin</a:t>
          </a:r>
          <a:r>
            <a:rPr lang="en-US" sz="2300" b="1" kern="1200">
              <a:latin typeface="Plantagenet Cherokee"/>
            </a:rPr>
            <a:t>:</a:t>
          </a:r>
          <a:r>
            <a:rPr lang="en-US" sz="2300" kern="1200"/>
            <a:t> </a:t>
          </a:r>
          <a:r>
            <a:rPr lang="en-US" sz="2300" kern="1200">
              <a:latin typeface="Plantagenet Cherokee"/>
            </a:rPr>
            <a:t>As a comparative</a:t>
          </a:r>
          <a:r>
            <a:rPr lang="en-US" sz="2300" kern="1200"/>
            <a:t> tool</a:t>
          </a:r>
        </a:p>
      </dsp:txBody>
      <dsp:txXfrm>
        <a:off x="8611060" y="520177"/>
        <a:ext cx="3220768" cy="19997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9/1/20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4T15:15:35.653"/>
    </inkml:context>
    <inkml:brush xml:id="br0">
      <inkml:brushProperty name="width" value="0.1" units="cm"/>
      <inkml:brushProperty name="height" value="0.1" units="cm"/>
      <inkml:brushProperty name="color" value="#FF0066"/>
    </inkml:brush>
  </inkml:definitions>
  <inkml:trace contextRef="#ctx0" brushRef="#br0">13467 12753 16383 0 0,'0'0'-16383'0'0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9/1/20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cs typeface="Arial" pitchFamily="34" charset="0"/>
              </a:rPr>
              <a:t>NOTE: </a:t>
            </a:r>
            <a:r>
              <a:rPr lang="en-US" sz="1200" dirty="0">
                <a:cs typeface="Arial" pitchFamily="34" charset="0"/>
              </a:rPr>
              <a:t>Want a different image on this slide? Select the picture and delete it. Now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205551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en-US"/>
              <a:t>2</a:t>
            </a:fld>
            <a:endParaRPr lang="en-US"/>
          </a:p>
        </p:txBody>
      </p:sp>
    </p:spTree>
    <p:extLst>
      <p:ext uri="{BB962C8B-B14F-4D97-AF65-F5344CB8AC3E}">
        <p14:creationId xmlns:p14="http://schemas.microsoft.com/office/powerpoint/2010/main" val="379680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en-US"/>
              <a:t>4</a:t>
            </a:fld>
            <a:endParaRPr lang="en-US"/>
          </a:p>
        </p:txBody>
      </p:sp>
    </p:spTree>
    <p:extLst>
      <p:ext uri="{BB962C8B-B14F-4D97-AF65-F5344CB8AC3E}">
        <p14:creationId xmlns:p14="http://schemas.microsoft.com/office/powerpoint/2010/main" val="301235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a:t>32</a:t>
            </a:fld>
            <a:endParaRPr lang="en-US"/>
          </a:p>
        </p:txBody>
      </p:sp>
    </p:spTree>
    <p:extLst>
      <p:ext uri="{BB962C8B-B14F-4D97-AF65-F5344CB8AC3E}">
        <p14:creationId xmlns:p14="http://schemas.microsoft.com/office/powerpoint/2010/main" val="342468941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t>Click to edit Master title style</a:t>
            </a: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p>
        </p:txBody>
      </p:sp>
      <p:sp>
        <p:nvSpPr>
          <p:cNvPr id="4" name="Date Placeholder 3"/>
          <p:cNvSpPr>
            <a:spLocks noGrp="1"/>
          </p:cNvSpPr>
          <p:nvPr>
            <p:ph type="dt" sz="half" idx="10"/>
          </p:nvPr>
        </p:nvSpPr>
        <p:spPr/>
        <p:txBody>
          <a:bodyPr/>
          <a:lstStyle/>
          <a:p>
            <a:fld id="{402B9795-92DC-40DC-A1CA-9A4B349D7824}" type="datetimeFigureOut">
              <a:rPr lang="en-US" smtClean="0"/>
              <a:t>9/1/20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pic>
        <p:nvPicPr>
          <p:cNvPr id="11" name="Picture 10" title="Ribbon tab"/>
          <p:cNvPicPr>
            <a:picLocks noChangeAspect="1"/>
          </p:cNvPicPr>
          <p:nvPr/>
        </p:nvPicPr>
        <p:blipFill rotWithShape="1">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t>Click to edit Master title style</a:t>
            </a:r>
          </a:p>
        </p:txBody>
      </p:sp>
      <p:sp>
        <p:nvSpPr>
          <p:cNvPr id="3" name="Picture Placeholder 2" title="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t>Click to edit Master text styles</a:t>
            </a:r>
          </a:p>
        </p:txBody>
      </p:sp>
      <p:sp>
        <p:nvSpPr>
          <p:cNvPr id="5" name="Date Placeholder 4"/>
          <p:cNvSpPr>
            <a:spLocks noGrp="1"/>
          </p:cNvSpPr>
          <p:nvPr>
            <p:ph type="dt" sz="half" idx="10"/>
          </p:nvPr>
        </p:nvSpPr>
        <p:spPr/>
        <p:txBody>
          <a:bodyPr/>
          <a:lstStyle/>
          <a:p>
            <a:fld id="{402B9795-92DC-40DC-A1CA-9A4B349D7824}" type="datetimeFigureOut">
              <a:rPr lang="en-US" smtClean="0"/>
              <a:t>9/1/20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Vertical Text Placeholder 2"/>
          <p:cNvSpPr>
            <a:spLocks noGrp="1"/>
          </p:cNvSpPr>
          <p:nvPr>
            <p:ph type="body" orient="vert" idx="1"/>
          </p:nvPr>
        </p:nvSpPr>
        <p:spPr/>
        <p:txBody>
          <a:bodyPr vert="eaVert"/>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402B9795-92DC-40DC-A1CA-9A4B349D7824}" type="datetimeFigureOut">
              <a:rPr lang="en-US" smtClean="0"/>
              <a:t>9/1/20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t>Click to edit Master title style</a:t>
            </a: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402B9795-92DC-40DC-A1CA-9A4B349D7824}" type="datetimeFigureOut">
              <a:rPr lang="en-US" smtClean="0"/>
              <a:t>9/1/20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idx="1"/>
          </p:nvPr>
        </p:nvSpPr>
        <p:spPr/>
        <p:txBody>
          <a:bodyPr/>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402B9795-92DC-40DC-A1CA-9A4B349D7824}" type="datetimeFigureOut">
              <a:rPr lang="en-US" smtClean="0"/>
              <a:t>9/1/20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t>Click to edit Master title style</a:t>
            </a:r>
          </a:p>
        </p:txBody>
      </p:sp>
      <p:sp>
        <p:nvSpPr>
          <p:cNvPr id="11" name="Picture Placeholder 10" title="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p>
        </p:txBody>
      </p:sp>
      <p:pic>
        <p:nvPicPr>
          <p:cNvPr id="10" name="Picture 9" title="Ribbon tab"/>
          <p:cNvPicPr>
            <a:picLocks noChangeAspect="1"/>
          </p:cNvPicPr>
          <p:nvPr/>
        </p:nvPicPr>
        <p:blipFill rotWithShape="1">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a:ext>
            </a:extLst>
          </a:blip>
          <a:srcRect/>
          <a:stretch/>
        </p:blipFill>
        <p:spPr>
          <a:xfrm>
            <a:off x="1325880" y="0"/>
            <a:ext cx="1747524" cy="2292094"/>
          </a:xfrm>
          <a:prstGeom prst="rect">
            <a:avLst/>
          </a:prstGeom>
        </p:spPr>
      </p:pic>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t>Click to edit Master title style</a:t>
            </a: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t>9/1/20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pic>
        <p:nvPicPr>
          <p:cNvPr id="7" name="Picture 6" title="Ribbon tab"/>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t>Click to edit Master text styles</a:t>
            </a:r>
          </a:p>
          <a:p>
            <a:pPr lvl="1"/>
            <a:r>
              <a:t>Second level</a:t>
            </a:r>
          </a:p>
          <a:p>
            <a:pPr lvl="2"/>
            <a:r>
              <a:t>Third level</a:t>
            </a:r>
          </a:p>
          <a:p>
            <a:pPr lvl="3"/>
            <a:r>
              <a:t>Fourth level</a:t>
            </a:r>
          </a:p>
          <a:p>
            <a:pPr lvl="4"/>
            <a:r>
              <a:t>Fifth level</a:t>
            </a: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t>Click to edit Master text styles</a:t>
            </a:r>
          </a:p>
          <a:p>
            <a:pPr lvl="1"/>
            <a:r>
              <a:t>Second level</a:t>
            </a:r>
          </a:p>
          <a:p>
            <a:pPr lvl="2"/>
            <a:r>
              <a:t>Third level</a:t>
            </a:r>
          </a:p>
          <a:p>
            <a:pPr lvl="3"/>
            <a:r>
              <a:t>Fourth level</a:t>
            </a:r>
          </a:p>
          <a:p>
            <a:pPr lvl="4"/>
            <a:r>
              <a:t>Fifth level</a:t>
            </a:r>
          </a:p>
        </p:txBody>
      </p:sp>
      <p:sp>
        <p:nvSpPr>
          <p:cNvPr id="5" name="Date Placeholder 4"/>
          <p:cNvSpPr>
            <a:spLocks noGrp="1"/>
          </p:cNvSpPr>
          <p:nvPr>
            <p:ph type="dt" sz="half" idx="10"/>
          </p:nvPr>
        </p:nvSpPr>
        <p:spPr/>
        <p:txBody>
          <a:bodyPr/>
          <a:lstStyle/>
          <a:p>
            <a:fld id="{402B9795-92DC-40DC-A1CA-9A4B349D7824}" type="datetimeFigureOut">
              <a:rPr lang="en-US" smtClean="0"/>
              <a:t>9/1/20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t>Click to edit Master text styles</a:t>
            </a:r>
          </a:p>
          <a:p>
            <a:pPr lvl="1"/>
            <a:r>
              <a:t>Second level</a:t>
            </a:r>
          </a:p>
          <a:p>
            <a:pPr lvl="2"/>
            <a:r>
              <a:t>Third level</a:t>
            </a:r>
          </a:p>
          <a:p>
            <a:pPr lvl="3"/>
            <a:r>
              <a:t>Fourth level</a:t>
            </a:r>
          </a:p>
          <a:p>
            <a:pPr lvl="4"/>
            <a:r>
              <a:t>Fifth level</a:t>
            </a: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t>Click to edit Master text styles</a:t>
            </a:r>
          </a:p>
          <a:p>
            <a:pPr lvl="1"/>
            <a:r>
              <a:t>Second level</a:t>
            </a:r>
          </a:p>
          <a:p>
            <a:pPr lvl="2"/>
            <a:r>
              <a:t>Third level</a:t>
            </a:r>
          </a:p>
          <a:p>
            <a:pPr lvl="3"/>
            <a:r>
              <a:t>Fourth level</a:t>
            </a:r>
          </a:p>
          <a:p>
            <a:pPr lvl="4"/>
            <a:r>
              <a:t>Fifth level</a:t>
            </a:r>
          </a:p>
        </p:txBody>
      </p:sp>
      <p:sp>
        <p:nvSpPr>
          <p:cNvPr id="7" name="Date Placeholder 6"/>
          <p:cNvSpPr>
            <a:spLocks noGrp="1"/>
          </p:cNvSpPr>
          <p:nvPr>
            <p:ph type="dt" sz="half" idx="10"/>
          </p:nvPr>
        </p:nvSpPr>
        <p:spPr/>
        <p:txBody>
          <a:bodyPr/>
          <a:lstStyle/>
          <a:p>
            <a:fld id="{402B9795-92DC-40DC-A1CA-9A4B349D7824}" type="datetimeFigureOut">
              <a:rPr lang="en-US" smtClean="0"/>
              <a:t>9/1/20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Date Placeholder 2"/>
          <p:cNvSpPr>
            <a:spLocks noGrp="1"/>
          </p:cNvSpPr>
          <p:nvPr>
            <p:ph type="dt" sz="half" idx="10"/>
          </p:nvPr>
        </p:nvSpPr>
        <p:spPr/>
        <p:txBody>
          <a:bodyPr/>
          <a:lstStyle/>
          <a:p>
            <a:fld id="{402B9795-92DC-40DC-A1CA-9A4B349D7824}" type="datetimeFigureOut">
              <a:rPr lang="en-US" smtClean="0"/>
              <a:t>9/1/20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smtClean="0"/>
              <a:t>9/1/20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t>Click to edit Master title style</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t>Click to edit Master text styles</a:t>
            </a:r>
          </a:p>
          <a:p>
            <a:pPr lvl="1"/>
            <a:r>
              <a:t>Second level</a:t>
            </a:r>
          </a:p>
          <a:p>
            <a:pPr lvl="2"/>
            <a:r>
              <a:t>Third level</a:t>
            </a:r>
          </a:p>
          <a:p>
            <a:pPr lvl="3"/>
            <a:r>
              <a:t>Fourth level</a:t>
            </a:r>
          </a:p>
          <a:p>
            <a:pPr lvl="4"/>
            <a:r>
              <a:t>Fifth level</a:t>
            </a: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t>Click to edit Master text styles</a:t>
            </a:r>
          </a:p>
        </p:txBody>
      </p:sp>
      <p:sp>
        <p:nvSpPr>
          <p:cNvPr id="5" name="Date Placeholder 4"/>
          <p:cNvSpPr>
            <a:spLocks noGrp="1"/>
          </p:cNvSpPr>
          <p:nvPr>
            <p:ph type="dt" sz="half" idx="10"/>
          </p:nvPr>
        </p:nvSpPr>
        <p:spPr/>
        <p:txBody>
          <a:bodyPr/>
          <a:lstStyle/>
          <a:p>
            <a:fld id="{402B9795-92DC-40DC-A1CA-9A4B349D7824}" type="datetimeFigureOut">
              <a:rPr lang="en-US" smtClean="0"/>
              <a:t>9/1/20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t>Click to edit Master title style</a:t>
            </a: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t>Click to edit Master text styles</a:t>
            </a:r>
          </a:p>
          <a:p>
            <a:pPr lvl="1"/>
            <a:r>
              <a:t>Second level</a:t>
            </a:r>
          </a:p>
          <a:p>
            <a:pPr lvl="2"/>
            <a:r>
              <a:t>Third level</a:t>
            </a:r>
          </a:p>
          <a:p>
            <a:pPr lvl="3"/>
            <a:r>
              <a:t>Fourth level</a:t>
            </a:r>
          </a:p>
          <a:p>
            <a:pPr lvl="4"/>
            <a:r>
              <a:t>Fifth level</a:t>
            </a:r>
          </a:p>
          <a:p>
            <a:pPr lvl="5"/>
            <a:r>
              <a:t>Sixth level</a:t>
            </a:r>
          </a:p>
          <a:p>
            <a:pPr lvl="6"/>
            <a:r>
              <a:t>Seventh level</a:t>
            </a:r>
          </a:p>
          <a:p>
            <a:pPr lvl="7"/>
            <a:r>
              <a:t>Eighth level</a:t>
            </a:r>
          </a:p>
          <a:p>
            <a:pPr lvl="8"/>
            <a:r>
              <a:t>Ninth level</a:t>
            </a: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a:solidFill>
                  <a:schemeClr val="tx1">
                    <a:lumMod val="75000"/>
                  </a:schemeClr>
                </a:solidFill>
              </a:defRPr>
            </a:lvl1pPr>
          </a:lstStyle>
          <a:p>
            <a:fld id="{402B9795-92DC-40DC-A1CA-9A4B349D7824}" type="datetimeFigureOut">
              <a:rPr lang="en-US" smtClean="0"/>
              <a:pPr/>
              <a:t>9/1/20</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90.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image" Target="../media/image32.png"/><Relationship Id="rId16"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7382552" y="1397097"/>
            <a:ext cx="4567952" cy="1599576"/>
          </a:xfrm>
        </p:spPr>
        <p:txBody>
          <a:bodyPr vert="horz" lIns="91440" tIns="45720" rIns="91440" bIns="45720" rtlCol="0" anchor="b">
            <a:normAutofit/>
          </a:bodyPr>
          <a:lstStyle/>
          <a:p>
            <a:pPr algn="ctr"/>
            <a:r>
              <a:rPr lang="en-US" sz="2400" b="1">
                <a:latin typeface="Comic Sans MS"/>
              </a:rPr>
              <a:t>Geographic Aspects of Hydropolitics:</a:t>
            </a:r>
            <a:br>
              <a:rPr lang="en-US" sz="2400" b="1" dirty="0">
                <a:latin typeface="Comic Sans MS"/>
              </a:rPr>
            </a:br>
            <a:br>
              <a:rPr lang="en-US" sz="2400" b="1" dirty="0">
                <a:latin typeface="Comic Sans MS"/>
              </a:rPr>
            </a:br>
            <a:r>
              <a:rPr lang="en-US" sz="2400" b="1">
                <a:latin typeface="Comic Sans MS"/>
              </a:rPr>
              <a:t>Nile and Mekong Rivers</a:t>
            </a:r>
            <a:endParaRPr lang="en-US" sz="1800">
              <a:latin typeface="Comic Sans MS"/>
            </a:endParaRPr>
          </a:p>
        </p:txBody>
      </p:sp>
      <p:sp>
        <p:nvSpPr>
          <p:cNvPr id="7" name="Subtitle 6"/>
          <p:cNvSpPr>
            <a:spLocks noGrp="1"/>
          </p:cNvSpPr>
          <p:nvPr>
            <p:ph type="subTitle" idx="1"/>
          </p:nvPr>
        </p:nvSpPr>
        <p:spPr>
          <a:xfrm>
            <a:off x="7663904" y="4621939"/>
            <a:ext cx="4087305" cy="843063"/>
          </a:xfrm>
        </p:spPr>
        <p:txBody>
          <a:bodyPr vert="horz" lIns="91440" tIns="45720" rIns="91440" bIns="45720" rtlCol="0" anchor="t">
            <a:normAutofit/>
          </a:bodyPr>
          <a:lstStyle/>
          <a:p>
            <a:pPr algn="ctr">
              <a:spcBef>
                <a:spcPts val="1000"/>
              </a:spcBef>
            </a:pPr>
            <a:r>
              <a:rPr lang="en-US" b="1"/>
              <a:t>Daniel Kassahun Waktola, PhD</a:t>
            </a:r>
            <a:endParaRPr lang="en-US" b="1" dirty="0"/>
          </a:p>
          <a:p>
            <a:pPr algn="ctr">
              <a:spcBef>
                <a:spcPts val="1000"/>
              </a:spcBef>
            </a:pPr>
            <a:r>
              <a:rPr lang="en-US" b="1" dirty="0"/>
              <a:t>Austin Community College, TX</a:t>
            </a:r>
          </a:p>
        </p:txBody>
      </p:sp>
      <p:sp>
        <p:nvSpPr>
          <p:cNvPr id="13" name="Freeform: Shape 1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8" descr="A picture containing object, bubble, blue, sitting&#10;&#10;Description automatically generated">
            <a:extLst>
              <a:ext uri="{FF2B5EF4-FFF2-40B4-BE49-F238E27FC236}">
                <a16:creationId xmlns:a16="http://schemas.microsoft.com/office/drawing/2014/main" id="{3262F517-7A1E-400B-9C75-14E9CE0F91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2" name="Subtitle 6">
            <a:extLst>
              <a:ext uri="{FF2B5EF4-FFF2-40B4-BE49-F238E27FC236}">
                <a16:creationId xmlns:a16="http://schemas.microsoft.com/office/drawing/2014/main" id="{40EFDA05-532A-4EB5-9373-508AE4913A4F}"/>
              </a:ext>
            </a:extLst>
          </p:cNvPr>
          <p:cNvSpPr txBox="1">
            <a:spLocks/>
          </p:cNvSpPr>
          <p:nvPr/>
        </p:nvSpPr>
        <p:spPr>
          <a:xfrm>
            <a:off x="6341710" y="6117887"/>
            <a:ext cx="5726022" cy="64712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Font typeface="Wingdings" panose="05000000000000000000" pitchFamily="2" charset="2"/>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600"/>
              </a:spcBef>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9pPr>
          </a:lstStyle>
          <a:p>
            <a:pPr>
              <a:spcBef>
                <a:spcPts val="1000"/>
              </a:spcBef>
            </a:pPr>
            <a:r>
              <a:rPr lang="en-US" sz="1400" i="1">
                <a:ea typeface="+mn-lt"/>
                <a:cs typeface="+mn-lt"/>
              </a:rPr>
              <a:t>2020 International Conference on the Nile and GERD: Science, Conflict Resolution and Cooperation, August 20-21, 2020</a:t>
            </a:r>
          </a:p>
        </p:txBody>
      </p:sp>
    </p:spTree>
    <p:extLst>
      <p:ext uri="{BB962C8B-B14F-4D97-AF65-F5344CB8AC3E}">
        <p14:creationId xmlns:p14="http://schemas.microsoft.com/office/powerpoint/2010/main" val="16521339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980F7-B2FF-44AD-931D-7B6361F7581F}"/>
              </a:ext>
            </a:extLst>
          </p:cNvPr>
          <p:cNvSpPr>
            <a:spLocks noGrp="1"/>
          </p:cNvSpPr>
          <p:nvPr>
            <p:ph type="title"/>
          </p:nvPr>
        </p:nvSpPr>
        <p:spPr>
          <a:xfrm>
            <a:off x="2743119" y="312893"/>
            <a:ext cx="6832042" cy="608132"/>
          </a:xfrm>
        </p:spPr>
        <p:txBody>
          <a:bodyPr>
            <a:normAutofit/>
          </a:bodyPr>
          <a:lstStyle/>
          <a:p>
            <a:pPr algn="ctr"/>
            <a:r>
              <a:rPr lang="en-US" sz="3200" b="1">
                <a:solidFill>
                  <a:srgbClr val="0070C0"/>
                </a:solidFill>
              </a:rPr>
              <a:t>Data and Sources</a:t>
            </a:r>
          </a:p>
        </p:txBody>
      </p:sp>
      <p:graphicFrame>
        <p:nvGraphicFramePr>
          <p:cNvPr id="5" name="Table 5">
            <a:extLst>
              <a:ext uri="{FF2B5EF4-FFF2-40B4-BE49-F238E27FC236}">
                <a16:creationId xmlns:a16="http://schemas.microsoft.com/office/drawing/2014/main" id="{55191D3F-81D9-4908-9F41-44CDC50E1392}"/>
              </a:ext>
            </a:extLst>
          </p:cNvPr>
          <p:cNvGraphicFramePr>
            <a:graphicFrameLocks noGrp="1"/>
          </p:cNvGraphicFramePr>
          <p:nvPr>
            <p:ph idx="1"/>
            <p:extLst>
              <p:ext uri="{D42A27DB-BD31-4B8C-83A1-F6EECF244321}">
                <p14:modId xmlns:p14="http://schemas.microsoft.com/office/powerpoint/2010/main" val="2772913300"/>
              </p:ext>
            </p:extLst>
          </p:nvPr>
        </p:nvGraphicFramePr>
        <p:xfrm>
          <a:off x="488830" y="1595886"/>
          <a:ext cx="11310628" cy="5029200"/>
        </p:xfrm>
        <a:graphic>
          <a:graphicData uri="http://schemas.openxmlformats.org/drawingml/2006/table">
            <a:tbl>
              <a:tblPr firstRow="1" bandRow="1">
                <a:tableStyleId>{5C22544A-7EE6-4342-B048-85BDC9FD1C3A}</a:tableStyleId>
              </a:tblPr>
              <a:tblGrid>
                <a:gridCol w="3764280">
                  <a:extLst>
                    <a:ext uri="{9D8B030D-6E8A-4147-A177-3AD203B41FA5}">
                      <a16:colId xmlns:a16="http://schemas.microsoft.com/office/drawing/2014/main" val="489087251"/>
                    </a:ext>
                  </a:extLst>
                </a:gridCol>
                <a:gridCol w="3773174">
                  <a:extLst>
                    <a:ext uri="{9D8B030D-6E8A-4147-A177-3AD203B41FA5}">
                      <a16:colId xmlns:a16="http://schemas.microsoft.com/office/drawing/2014/main" val="248285226"/>
                    </a:ext>
                  </a:extLst>
                </a:gridCol>
                <a:gridCol w="3773174">
                  <a:extLst>
                    <a:ext uri="{9D8B030D-6E8A-4147-A177-3AD203B41FA5}">
                      <a16:colId xmlns:a16="http://schemas.microsoft.com/office/drawing/2014/main" val="189355803"/>
                    </a:ext>
                  </a:extLst>
                </a:gridCol>
              </a:tblGrid>
              <a:tr h="370840">
                <a:tc>
                  <a:txBody>
                    <a:bodyPr/>
                    <a:lstStyle/>
                    <a:p>
                      <a:pPr algn="ctr"/>
                      <a:r>
                        <a:rPr lang="en-US" sz="2400"/>
                        <a:t>Data</a:t>
                      </a:r>
                    </a:p>
                  </a:txBody>
                  <a:tcPr/>
                </a:tc>
                <a:tc>
                  <a:txBody>
                    <a:bodyPr/>
                    <a:lstStyle/>
                    <a:p>
                      <a:pPr lvl="0" algn="ctr">
                        <a:buNone/>
                      </a:pPr>
                      <a:r>
                        <a:rPr lang="en-US" sz="2400" b="1" i="0" u="none" strike="noStrike" noProof="0">
                          <a:latin typeface="Euphemia"/>
                        </a:rPr>
                        <a:t>Source</a:t>
                      </a:r>
                      <a:endParaRPr lang="en-US" sz="2400"/>
                    </a:p>
                  </a:txBody>
                  <a:tcPr/>
                </a:tc>
                <a:tc>
                  <a:txBody>
                    <a:bodyPr/>
                    <a:lstStyle/>
                    <a:p>
                      <a:pPr algn="ctr"/>
                      <a:r>
                        <a:rPr lang="en-US" sz="2400"/>
                        <a:t>Description</a:t>
                      </a:r>
                    </a:p>
                  </a:txBody>
                  <a:tcPr/>
                </a:tc>
                <a:extLst>
                  <a:ext uri="{0D108BD9-81ED-4DB2-BD59-A6C34878D82A}">
                    <a16:rowId xmlns:a16="http://schemas.microsoft.com/office/drawing/2014/main" val="743409527"/>
                  </a:ext>
                </a:extLst>
              </a:tr>
              <a:tr h="370839">
                <a:tc>
                  <a:txBody>
                    <a:bodyPr/>
                    <a:lstStyle/>
                    <a:p>
                      <a:pPr lvl="0">
                        <a:buNone/>
                      </a:pPr>
                      <a:r>
                        <a:rPr lang="en-US" sz="1800" b="1" i="0" u="none" strike="noStrike" noProof="0">
                          <a:solidFill>
                            <a:srgbClr val="0070C0"/>
                          </a:solidFill>
                          <a:latin typeface="Euphemia"/>
                        </a:rPr>
                        <a:t>Shapefiles</a:t>
                      </a:r>
                      <a:endParaRPr lang="en-US" b="1">
                        <a:solidFill>
                          <a:srgbClr val="0070C0"/>
                        </a:solidFill>
                      </a:endParaRPr>
                    </a:p>
                  </a:txBody>
                  <a:tcPr/>
                </a:tc>
                <a:tc>
                  <a:txBody>
                    <a:bodyPr/>
                    <a:lstStyle/>
                    <a:p>
                      <a:pPr lvl="0">
                        <a:buNone/>
                      </a:pPr>
                      <a:r>
                        <a:rPr lang="en-US" sz="1800" b="0" i="0" u="none" strike="noStrike" noProof="0" dirty="0">
                          <a:latin typeface="Euphemia"/>
                        </a:rPr>
                        <a:t>http://geoportal.icpac.net/documents/478</a:t>
                      </a:r>
                      <a:r>
                        <a:rPr lang="en-US" dirty="0"/>
                        <a:t>; </a:t>
                      </a:r>
                      <a:r>
                        <a:rPr lang="en-US" sz="1800" b="0" i="0" u="none" strike="noStrike" noProof="0">
                          <a:latin typeface="Euphemia"/>
                        </a:rPr>
                        <a:t>https://data.opendevelopmentmekong.net/</a:t>
                      </a:r>
                      <a:endParaRPr lang="en-US"/>
                    </a:p>
                  </a:txBody>
                  <a:tcPr/>
                </a:tc>
                <a:tc>
                  <a:txBody>
                    <a:bodyPr/>
                    <a:lstStyle/>
                    <a:p>
                      <a:pPr lvl="0">
                        <a:buNone/>
                      </a:pPr>
                      <a:r>
                        <a:rPr lang="en-US"/>
                        <a:t>Basin and administrative </a:t>
                      </a:r>
                      <a:r>
                        <a:rPr lang="en-US" dirty="0"/>
                        <a:t>boundaries</a:t>
                      </a:r>
                    </a:p>
                  </a:txBody>
                  <a:tcPr/>
                </a:tc>
                <a:extLst>
                  <a:ext uri="{0D108BD9-81ED-4DB2-BD59-A6C34878D82A}">
                    <a16:rowId xmlns:a16="http://schemas.microsoft.com/office/drawing/2014/main" val="1765431369"/>
                  </a:ext>
                </a:extLst>
              </a:tr>
              <a:tr h="370840">
                <a:tc>
                  <a:txBody>
                    <a:bodyPr/>
                    <a:lstStyle/>
                    <a:p>
                      <a:pPr lvl="0">
                        <a:buNone/>
                      </a:pPr>
                      <a:r>
                        <a:rPr lang="en-US" sz="1800" b="1" i="0" u="none" strike="noStrike" noProof="0">
                          <a:solidFill>
                            <a:srgbClr val="0070C0"/>
                          </a:solidFill>
                          <a:latin typeface="Euphemia"/>
                        </a:rPr>
                        <a:t>DEM</a:t>
                      </a:r>
                    </a:p>
                  </a:txBody>
                  <a:tcPr/>
                </a:tc>
                <a:tc>
                  <a:txBody>
                    <a:bodyPr/>
                    <a:lstStyle/>
                    <a:p>
                      <a:pPr lvl="0">
                        <a:buNone/>
                      </a:pPr>
                      <a:r>
                        <a:rPr lang="en-US" sz="1800" b="0" i="0" u="none" strike="noStrike" noProof="0"/>
                        <a:t>The Shuttle Radar Topography Mission (SRTM)</a:t>
                      </a:r>
                      <a:endParaRPr lang="en-US"/>
                    </a:p>
                  </a:txBody>
                  <a:tcPr/>
                </a:tc>
                <a:tc>
                  <a:txBody>
                    <a:bodyPr/>
                    <a:lstStyle/>
                    <a:p>
                      <a:r>
                        <a:rPr lang="en-US"/>
                        <a:t>30 seconds (elv 30s)</a:t>
                      </a:r>
                    </a:p>
                  </a:txBody>
                  <a:tcPr/>
                </a:tc>
                <a:extLst>
                  <a:ext uri="{0D108BD9-81ED-4DB2-BD59-A6C34878D82A}">
                    <a16:rowId xmlns:a16="http://schemas.microsoft.com/office/drawing/2014/main" val="1345911725"/>
                  </a:ext>
                </a:extLst>
              </a:tr>
              <a:tr h="370840">
                <a:tc>
                  <a:txBody>
                    <a:bodyPr/>
                    <a:lstStyle/>
                    <a:p>
                      <a:pPr lvl="0">
                        <a:buNone/>
                      </a:pPr>
                      <a:r>
                        <a:rPr lang="en-US" sz="1800" b="1" i="0" u="none" strike="noStrike" noProof="0">
                          <a:solidFill>
                            <a:srgbClr val="0070C0"/>
                          </a:solidFill>
                          <a:latin typeface="Euphemia"/>
                        </a:rPr>
                        <a:t>Population</a:t>
                      </a:r>
                      <a:endParaRPr lang="en-US" b="1">
                        <a:solidFill>
                          <a:srgbClr val="0070C0"/>
                        </a:solidFill>
                      </a:endParaRPr>
                    </a:p>
                  </a:txBody>
                  <a:tcPr/>
                </a:tc>
                <a:tc>
                  <a:txBody>
                    <a:bodyPr/>
                    <a:lstStyle/>
                    <a:p>
                      <a:pPr lvl="0">
                        <a:buNone/>
                      </a:pPr>
                      <a:r>
                        <a:rPr lang="en-US" sz="1800" b="0" i="0" u="none" strike="noStrike" noProof="0" dirty="0"/>
                        <a:t>https://www.unocha.org/</a:t>
                      </a:r>
                      <a:r>
                        <a:rPr lang="en-US" sz="1800" b="0" i="0" u="none" strike="noStrike" noProof="0" dirty="0">
                          <a:latin typeface="Euphemia"/>
                        </a:rPr>
                        <a:t>; https://sedac.ciesin.columbia.edu</a:t>
                      </a:r>
                    </a:p>
                  </a:txBody>
                  <a:tcPr/>
                </a:tc>
                <a:tc>
                  <a:txBody>
                    <a:bodyPr/>
                    <a:lstStyle/>
                    <a:p>
                      <a:pPr lvl="0">
                        <a:buNone/>
                      </a:pPr>
                      <a:r>
                        <a:rPr lang="en-US" sz="1800" b="0" i="0" u="none" strike="noStrike" noProof="0"/>
                        <a:t>Gridded Population of the World, Version 4 (GPWv4)</a:t>
                      </a:r>
                      <a:r>
                        <a:rPr lang="en-US" sz="1800" b="0" i="0" u="none" strike="noStrike" noProof="0">
                          <a:latin typeface="Euphemia"/>
                        </a:rPr>
                        <a:t> for year 2000, 2005, 2010, 2015 and 2020.</a:t>
                      </a:r>
                      <a:endParaRPr lang="en-US"/>
                    </a:p>
                  </a:txBody>
                  <a:tcPr/>
                </a:tc>
                <a:extLst>
                  <a:ext uri="{0D108BD9-81ED-4DB2-BD59-A6C34878D82A}">
                    <a16:rowId xmlns:a16="http://schemas.microsoft.com/office/drawing/2014/main" val="2125815261"/>
                  </a:ext>
                </a:extLst>
              </a:tr>
              <a:tr h="370840">
                <a:tc>
                  <a:txBody>
                    <a:bodyPr/>
                    <a:lstStyle/>
                    <a:p>
                      <a:r>
                        <a:rPr lang="en-US" b="1">
                          <a:solidFill>
                            <a:srgbClr val="0070C0"/>
                          </a:solidFill>
                        </a:rPr>
                        <a:t>Bioclimatic variables (Historical and Projected)</a:t>
                      </a:r>
                    </a:p>
                  </a:txBody>
                  <a:tcPr/>
                </a:tc>
                <a:tc>
                  <a:txBody>
                    <a:bodyPr/>
                    <a:lstStyle/>
                    <a:p>
                      <a:pPr lvl="0">
                        <a:buNone/>
                      </a:pPr>
                      <a:r>
                        <a:rPr lang="en-US" sz="1800" b="0" i="0" u="none" strike="noStrike" noProof="0" dirty="0">
                          <a:latin typeface="Euphemia"/>
                        </a:rPr>
                        <a:t>https://www.worldclim.org/</a:t>
                      </a:r>
                      <a:endParaRPr lang="en-US"/>
                    </a:p>
                  </a:txBody>
                  <a:tcPr/>
                </a:tc>
                <a:tc>
                  <a:txBody>
                    <a:bodyPr/>
                    <a:lstStyle/>
                    <a:p>
                      <a:pPr lvl="0">
                        <a:buNone/>
                      </a:pPr>
                      <a:r>
                        <a:rPr lang="en-US" sz="1800" b="0" i="0" u="none" strike="noStrike" noProof="0"/>
                        <a:t>Rasterized Global Climate Models (GCMs) data- only </a:t>
                      </a:r>
                      <a:r>
                        <a:rPr lang="en-US" sz="1800" b="0" i="0" u="none" strike="noStrike" noProof="0">
                          <a:latin typeface="Euphemia"/>
                        </a:rPr>
                        <a:t>MRI-ESM2-0-</a:t>
                      </a:r>
                      <a:r>
                        <a:rPr lang="en-US" sz="1800" b="0" i="0" u="none" strike="noStrike" noProof="0" dirty="0">
                          <a:latin typeface="Euphemia"/>
                        </a:rPr>
                        <a:t> </a:t>
                      </a:r>
                      <a:r>
                        <a:rPr lang="en-US" sz="1800" b="0" i="0" u="none" strike="noStrike" noProof="0"/>
                        <a:t>(2021-2040, 241-2060, 2061-2080, 2081-2100). 0.5-minutes</a:t>
                      </a:r>
                      <a:r>
                        <a:rPr lang="en-US" sz="1800" b="0" i="0" u="none" strike="noStrike" noProof="0">
                          <a:latin typeface="Euphemia"/>
                        </a:rPr>
                        <a:t> spatial resolution</a:t>
                      </a:r>
                      <a:endParaRPr lang="en-US" dirty="0"/>
                    </a:p>
                  </a:txBody>
                  <a:tcPr/>
                </a:tc>
                <a:extLst>
                  <a:ext uri="{0D108BD9-81ED-4DB2-BD59-A6C34878D82A}">
                    <a16:rowId xmlns:a16="http://schemas.microsoft.com/office/drawing/2014/main" val="2094347287"/>
                  </a:ext>
                </a:extLst>
              </a:tr>
              <a:tr h="370840">
                <a:tc>
                  <a:txBody>
                    <a:bodyPr/>
                    <a:lstStyle/>
                    <a:p>
                      <a:r>
                        <a:rPr lang="en-US" b="1">
                          <a:solidFill>
                            <a:srgbClr val="0070C0"/>
                          </a:solidFill>
                        </a:rPr>
                        <a:t>Soil</a:t>
                      </a:r>
                    </a:p>
                  </a:txBody>
                  <a:tcPr/>
                </a:tc>
                <a:tc>
                  <a:txBody>
                    <a:bodyPr/>
                    <a:lstStyle/>
                    <a:p>
                      <a:pPr lvl="0">
                        <a:buNone/>
                      </a:pPr>
                      <a:r>
                        <a:rPr lang="en-US"/>
                        <a:t>ISRC (</a:t>
                      </a:r>
                      <a:r>
                        <a:rPr lang="en-US" sz="1800" b="0" i="0" u="none" strike="noStrike" noProof="0">
                          <a:latin typeface="Euphemia"/>
                        </a:rPr>
                        <a:t>https://www.isric.org/</a:t>
                      </a:r>
                      <a:r>
                        <a:rPr lang="en-US"/>
                        <a:t>)</a:t>
                      </a:r>
                      <a:endParaRPr lang="en-US" dirty="0"/>
                    </a:p>
                  </a:txBody>
                  <a:tcPr/>
                </a:tc>
                <a:tc>
                  <a:txBody>
                    <a:bodyPr/>
                    <a:lstStyle/>
                    <a:p>
                      <a:r>
                        <a:rPr lang="en-US"/>
                        <a:t>250 m resolution: soil depth, OM, CEC, pH, ...</a:t>
                      </a:r>
                      <a:endParaRPr lang="en-US" dirty="0"/>
                    </a:p>
                  </a:txBody>
                  <a:tcPr/>
                </a:tc>
                <a:extLst>
                  <a:ext uri="{0D108BD9-81ED-4DB2-BD59-A6C34878D82A}">
                    <a16:rowId xmlns:a16="http://schemas.microsoft.com/office/drawing/2014/main" val="1577305146"/>
                  </a:ext>
                </a:extLst>
              </a:tr>
            </a:tbl>
          </a:graphicData>
        </a:graphic>
      </p:graphicFrame>
    </p:spTree>
    <p:extLst>
      <p:ext uri="{BB962C8B-B14F-4D97-AF65-F5344CB8AC3E}">
        <p14:creationId xmlns:p14="http://schemas.microsoft.com/office/powerpoint/2010/main" val="320423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465BB824-1B43-4FD7-AEAB-02F78DCF48A0}"/>
              </a:ext>
            </a:extLst>
          </p:cNvPr>
          <p:cNvSpPr>
            <a:spLocks noGrp="1"/>
          </p:cNvSpPr>
          <p:nvPr/>
        </p:nvSpPr>
        <p:spPr>
          <a:xfrm>
            <a:off x="1179226" y="826680"/>
            <a:ext cx="983354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spcAft>
                <a:spcPts val="600"/>
              </a:spcAft>
            </a:pPr>
            <a:r>
              <a:rPr lang="en-US" sz="4000" b="1" kern="1200">
                <a:solidFill>
                  <a:srgbClr val="FFFFFF"/>
                </a:solidFill>
                <a:latin typeface="+mj-lt"/>
                <a:ea typeface="+mj-ea"/>
                <a:cs typeface="+mj-cs"/>
              </a:rPr>
              <a:t>Methods of Analysis</a:t>
            </a:r>
            <a:endParaRPr lang="en-US" sz="4000" kern="1200">
              <a:solidFill>
                <a:srgbClr val="FFFFFF"/>
              </a:solidFill>
              <a:latin typeface="+mj-lt"/>
              <a:ea typeface="+mj-ea"/>
              <a:cs typeface="+mj-cs"/>
            </a:endParaRPr>
          </a:p>
        </p:txBody>
      </p:sp>
      <p:sp>
        <p:nvSpPr>
          <p:cNvPr id="20" name="Content Placeholder 2">
            <a:extLst>
              <a:ext uri="{FF2B5EF4-FFF2-40B4-BE49-F238E27FC236}">
                <a16:creationId xmlns:a16="http://schemas.microsoft.com/office/drawing/2014/main" id="{65054022-59B0-4345-884A-24178BD55EC2}"/>
              </a:ext>
            </a:extLst>
          </p:cNvPr>
          <p:cNvSpPr>
            <a:spLocks noGrp="1"/>
          </p:cNvSpPr>
          <p:nvPr/>
        </p:nvSpPr>
        <p:spPr>
          <a:xfrm>
            <a:off x="1179226" y="2661650"/>
            <a:ext cx="10351132" cy="35853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228600">
              <a:lnSpc>
                <a:spcPct val="90000"/>
              </a:lnSpc>
              <a:spcAft>
                <a:spcPts val="600"/>
              </a:spcAft>
              <a:buFont typeface="Arial" panose="020B0604020202020204" pitchFamily="34" charset="0"/>
              <a:buChar char="•"/>
            </a:pPr>
            <a:endParaRPr lang="en-US" sz="2000" b="1">
              <a:solidFill>
                <a:srgbClr val="000000"/>
              </a:solidFill>
            </a:endParaRPr>
          </a:p>
          <a:p>
            <a:pPr lvl="1" indent="-228600">
              <a:lnSpc>
                <a:spcPct val="90000"/>
              </a:lnSpc>
              <a:spcAft>
                <a:spcPts val="600"/>
              </a:spcAft>
              <a:buFont typeface="Arial" panose="020B0604020202020204" pitchFamily="34" charset="0"/>
              <a:buChar char="•"/>
            </a:pPr>
            <a:r>
              <a:rPr lang="en-US" sz="2800">
                <a:solidFill>
                  <a:srgbClr val="000000"/>
                </a:solidFill>
              </a:rPr>
              <a:t>GIS (ArcGIS Pro &amp; QGIS) platform to conduct raster and vector-based analyses (buffer, stream profile, overlay, …)</a:t>
            </a:r>
            <a:endParaRPr lang="en-US" sz="2800">
              <a:solidFill>
                <a:srgbClr val="514843"/>
              </a:solidFill>
            </a:endParaRPr>
          </a:p>
          <a:p>
            <a:pPr lvl="2" indent="-228600">
              <a:lnSpc>
                <a:spcPct val="90000"/>
              </a:lnSpc>
              <a:spcAft>
                <a:spcPts val="600"/>
              </a:spcAft>
              <a:buFont typeface="Arial" panose="020B0604020202020204" pitchFamily="34" charset="0"/>
              <a:buChar char="•"/>
            </a:pPr>
            <a:endParaRPr lang="en-US" sz="2800" dirty="0">
              <a:solidFill>
                <a:srgbClr val="000000"/>
              </a:solidFill>
            </a:endParaRPr>
          </a:p>
          <a:p>
            <a:pPr lvl="1" indent="-228600">
              <a:lnSpc>
                <a:spcPct val="90000"/>
              </a:lnSpc>
              <a:spcAft>
                <a:spcPts val="600"/>
              </a:spcAft>
              <a:buFont typeface="Arial" panose="020B0604020202020204" pitchFamily="34" charset="0"/>
              <a:buChar char="•"/>
            </a:pPr>
            <a:r>
              <a:rPr lang="en-US" sz="2800">
                <a:solidFill>
                  <a:srgbClr val="000000"/>
                </a:solidFill>
              </a:rPr>
              <a:t>Statistical Analysis</a:t>
            </a:r>
            <a:endParaRPr lang="en-US" sz="2800" dirty="0">
              <a:solidFill>
                <a:srgbClr val="000000"/>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5D38AA32-98FC-409A-86D6-2E24D2E381E3}"/>
                  </a:ext>
                </a:extLst>
              </p14:cNvPr>
              <p14:cNvContentPartPr/>
              <p14:nvPr/>
            </p14:nvContentPartPr>
            <p14:xfrm>
              <a:off x="7905749" y="6461125"/>
              <a:ext cx="19050" cy="19050"/>
            </p14:xfrm>
          </p:contentPart>
        </mc:Choice>
        <mc:Fallback xmlns="">
          <p:pic>
            <p:nvPicPr>
              <p:cNvPr id="6" name="Ink 5">
                <a:extLst>
                  <a:ext uri="{FF2B5EF4-FFF2-40B4-BE49-F238E27FC236}">
                    <a16:creationId xmlns:a16="http://schemas.microsoft.com/office/drawing/2014/main" id="{5D38AA32-98FC-409A-86D6-2E24D2E381E3}"/>
                  </a:ext>
                </a:extLst>
              </p:cNvPr>
              <p:cNvPicPr/>
              <p:nvPr/>
            </p:nvPicPr>
            <p:blipFill>
              <a:blip r:embed="rId5"/>
              <a:stretch>
                <a:fillRect/>
              </a:stretch>
            </p:blipFill>
            <p:spPr>
              <a:xfrm>
                <a:off x="6953249" y="5527675"/>
                <a:ext cx="1905000" cy="1905000"/>
              </a:xfrm>
              <a:prstGeom prst="rect">
                <a:avLst/>
              </a:prstGeom>
            </p:spPr>
          </p:pic>
        </mc:Fallback>
      </mc:AlternateContent>
    </p:spTree>
    <p:extLst>
      <p:ext uri="{BB962C8B-B14F-4D97-AF65-F5344CB8AC3E}">
        <p14:creationId xmlns:p14="http://schemas.microsoft.com/office/powerpoint/2010/main" val="207712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F2D9B92-1883-4F38-B918-184799351A55}"/>
              </a:ext>
            </a:extLst>
          </p:cNvPr>
          <p:cNvSpPr>
            <a:spLocks noGrp="1"/>
          </p:cNvSpPr>
          <p:nvPr>
            <p:ph type="title"/>
          </p:nvPr>
        </p:nvSpPr>
        <p:spPr>
          <a:xfrm>
            <a:off x="3045368" y="3193851"/>
            <a:ext cx="6363986" cy="880867"/>
          </a:xfrm>
        </p:spPr>
        <p:txBody>
          <a:bodyPr vert="horz" lIns="91440" tIns="45720" rIns="91440" bIns="45720" rtlCol="0" anchor="b">
            <a:normAutofit/>
          </a:bodyPr>
          <a:lstStyle/>
          <a:p>
            <a:pPr algn="ctr"/>
            <a:r>
              <a:rPr lang="en-US" sz="4400">
                <a:solidFill>
                  <a:srgbClr val="FFFFFF"/>
                </a:solidFill>
              </a:rPr>
              <a:t>Results and Discussion</a:t>
            </a:r>
            <a:endParaRPr lang="en-US" sz="4400" kern="1200">
              <a:solidFill>
                <a:srgbClr val="FFFFFF"/>
              </a:solidFill>
              <a:latin typeface="+mj-lt"/>
            </a:endParaRPr>
          </a:p>
        </p:txBody>
      </p:sp>
    </p:spTree>
    <p:extLst>
      <p:ext uri="{BB962C8B-B14F-4D97-AF65-F5344CB8AC3E}">
        <p14:creationId xmlns:p14="http://schemas.microsoft.com/office/powerpoint/2010/main" val="170085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54A1F-9D0B-44BC-B32F-78FC330F8630}"/>
              </a:ext>
            </a:extLst>
          </p:cNvPr>
          <p:cNvSpPr>
            <a:spLocks noGrp="1"/>
          </p:cNvSpPr>
          <p:nvPr>
            <p:ph type="title"/>
          </p:nvPr>
        </p:nvSpPr>
        <p:spPr>
          <a:xfrm>
            <a:off x="572938" y="191219"/>
            <a:ext cx="11228830" cy="795037"/>
          </a:xfrm>
        </p:spPr>
        <p:txBody>
          <a:bodyPr>
            <a:normAutofit fontScale="90000"/>
          </a:bodyPr>
          <a:lstStyle/>
          <a:p>
            <a:r>
              <a:rPr lang="en-US" b="1" dirty="0">
                <a:solidFill>
                  <a:srgbClr val="0070C0"/>
                </a:solidFill>
                <a:latin typeface="Bookman Old Style"/>
              </a:rPr>
              <a:t>Result #1:</a:t>
            </a:r>
            <a:r>
              <a:rPr lang="en-US" dirty="0">
                <a:solidFill>
                  <a:srgbClr val="0070C0"/>
                </a:solidFill>
                <a:latin typeface="Bookman Old Style"/>
              </a:rPr>
              <a:t> Does topographic position qualify Ethiopia as an upstream hegemonies nation?</a:t>
            </a:r>
          </a:p>
        </p:txBody>
      </p:sp>
      <p:sp>
        <p:nvSpPr>
          <p:cNvPr id="3" name="Content Placeholder 2">
            <a:extLst>
              <a:ext uri="{FF2B5EF4-FFF2-40B4-BE49-F238E27FC236}">
                <a16:creationId xmlns:a16="http://schemas.microsoft.com/office/drawing/2014/main" id="{F11CC225-C4F9-4217-9DDF-7B766FC5C463}"/>
              </a:ext>
            </a:extLst>
          </p:cNvPr>
          <p:cNvSpPr>
            <a:spLocks noGrp="1"/>
          </p:cNvSpPr>
          <p:nvPr>
            <p:ph idx="1"/>
          </p:nvPr>
        </p:nvSpPr>
        <p:spPr>
          <a:xfrm>
            <a:off x="869949" y="1446436"/>
            <a:ext cx="10641931" cy="5353493"/>
          </a:xfrm>
        </p:spPr>
        <p:txBody>
          <a:bodyPr vert="horz" lIns="0" tIns="45720" rIns="0" bIns="45720" rtlCol="0" anchor="t">
            <a:noAutofit/>
          </a:bodyPr>
          <a:lstStyle/>
          <a:p>
            <a:pPr marL="342900" indent="-342900">
              <a:buChar char="q"/>
            </a:pPr>
            <a:r>
              <a:rPr lang="en-US" sz="1800" b="1" dirty="0">
                <a:solidFill>
                  <a:schemeClr val="tx2"/>
                </a:solidFill>
                <a:latin typeface="Book Antiqua"/>
                <a:ea typeface="+mn-lt"/>
                <a:cs typeface="+mn-lt"/>
              </a:rPr>
              <a:t>Merits of upland position</a:t>
            </a:r>
          </a:p>
          <a:p>
            <a:pPr marL="800100" lvl="1" indent="-342900">
              <a:buChar char="q"/>
            </a:pPr>
            <a:r>
              <a:rPr lang="en-US" sz="1800" dirty="0">
                <a:solidFill>
                  <a:schemeClr val="tx2"/>
                </a:solidFill>
                <a:latin typeface="Book Antiqua"/>
                <a:ea typeface="+mn-lt"/>
                <a:cs typeface="+mn-lt"/>
              </a:rPr>
              <a:t>For defense.</a:t>
            </a:r>
          </a:p>
          <a:p>
            <a:pPr marL="800100" lvl="1" indent="-342900">
              <a:buChar char="q"/>
            </a:pPr>
            <a:r>
              <a:rPr lang="en-US" sz="1800" dirty="0">
                <a:solidFill>
                  <a:schemeClr val="tx2"/>
                </a:solidFill>
                <a:latin typeface="Book Antiqua"/>
                <a:ea typeface="+mn-lt"/>
                <a:cs typeface="+mn-lt"/>
              </a:rPr>
              <a:t>Enjoy cooler temperature in the tropical regions (but a disadvantage in the middle and high latitude) </a:t>
            </a:r>
          </a:p>
          <a:p>
            <a:pPr marL="800100" lvl="1" indent="-342900">
              <a:buChar char="q"/>
            </a:pPr>
            <a:r>
              <a:rPr lang="en-US" sz="1800" dirty="0">
                <a:solidFill>
                  <a:schemeClr val="tx2"/>
                </a:solidFill>
                <a:latin typeface="Book Antiqua"/>
                <a:ea typeface="+mn-lt"/>
                <a:cs typeface="+mn-lt"/>
              </a:rPr>
              <a:t>Less susceptible to tropical diseases (e.g., malaria). </a:t>
            </a:r>
          </a:p>
          <a:p>
            <a:pPr marL="800100" lvl="1" indent="-342900">
              <a:buFont typeface="Wingdings" panose="05000000000000000000" pitchFamily="2" charset="2"/>
              <a:buChar char="q"/>
            </a:pPr>
            <a:r>
              <a:rPr lang="en-US" sz="1800" dirty="0">
                <a:solidFill>
                  <a:schemeClr val="tx2"/>
                </a:solidFill>
                <a:latin typeface="Book Antiqua"/>
                <a:ea typeface="+mn-lt"/>
                <a:cs typeface="+mn-lt"/>
              </a:rPr>
              <a:t>Exercise the control of transboundary rivers (USA, Turkey, China, Spain, India, ...).</a:t>
            </a:r>
          </a:p>
          <a:p>
            <a:pPr marL="800100" lvl="1" indent="-342900">
              <a:buChar char="q"/>
            </a:pPr>
            <a:endParaRPr lang="en-US" sz="1800" dirty="0">
              <a:solidFill>
                <a:schemeClr val="tx2"/>
              </a:solidFill>
              <a:latin typeface="Book Antiqua"/>
            </a:endParaRPr>
          </a:p>
          <a:p>
            <a:pPr marL="342900">
              <a:buChar char="q"/>
            </a:pPr>
            <a:r>
              <a:rPr lang="en-US" sz="1800" b="1" dirty="0">
                <a:solidFill>
                  <a:schemeClr val="tx2"/>
                </a:solidFill>
                <a:latin typeface="Book Antiqua"/>
                <a:ea typeface="+mn-lt"/>
                <a:cs typeface="+mn-lt"/>
              </a:rPr>
              <a:t> Demerits of upland position</a:t>
            </a:r>
            <a:r>
              <a:rPr lang="en-US" sz="1800" b="1" dirty="0">
                <a:solidFill>
                  <a:schemeClr val="tx2"/>
                </a:solidFill>
                <a:latin typeface="Book Antiqua"/>
              </a:rPr>
              <a:t>: worsening the situations of poorer countries. </a:t>
            </a:r>
            <a:endParaRPr lang="en-US" sz="1800" b="1" dirty="0">
              <a:solidFill>
                <a:schemeClr val="tx2"/>
              </a:solidFill>
              <a:latin typeface="Book Antiqua"/>
              <a:ea typeface="+mn-lt"/>
              <a:cs typeface="+mn-lt"/>
            </a:endParaRPr>
          </a:p>
          <a:p>
            <a:pPr marL="800100" lvl="1">
              <a:buChar char="q"/>
            </a:pPr>
            <a:r>
              <a:rPr lang="en-US" sz="1800" dirty="0">
                <a:solidFill>
                  <a:schemeClr val="tx2"/>
                </a:solidFill>
                <a:latin typeface="Book Antiqua"/>
              </a:rPr>
              <a:t>Topographies are rugged</a:t>
            </a:r>
          </a:p>
          <a:p>
            <a:pPr marL="800100" lvl="1">
              <a:buChar char="q"/>
            </a:pPr>
            <a:r>
              <a:rPr lang="en-US" sz="1800" dirty="0">
                <a:solidFill>
                  <a:schemeClr val="tx2"/>
                </a:solidFill>
                <a:latin typeface="Book Antiqua"/>
              </a:rPr>
              <a:t>Susceptible for hazards, e.g. landslide. </a:t>
            </a:r>
          </a:p>
          <a:p>
            <a:pPr marL="800100" lvl="1">
              <a:buFont typeface="Wingdings" panose="05000000000000000000" pitchFamily="2" charset="2"/>
              <a:buChar char="q"/>
            </a:pPr>
            <a:r>
              <a:rPr lang="en-US" sz="1800" dirty="0">
                <a:solidFill>
                  <a:schemeClr val="tx2"/>
                </a:solidFill>
                <a:latin typeface="Book Antiqua"/>
              </a:rPr>
              <a:t>A high rate of soil erosion, leads to shallow soils.</a:t>
            </a:r>
          </a:p>
          <a:p>
            <a:pPr marL="800100" lvl="1">
              <a:buFont typeface="Wingdings" panose="05000000000000000000" pitchFamily="2" charset="2"/>
              <a:buChar char="q"/>
            </a:pPr>
            <a:r>
              <a:rPr lang="en-US" sz="1800" dirty="0">
                <a:solidFill>
                  <a:schemeClr val="tx2"/>
                </a:solidFill>
                <a:latin typeface="Book Antiqua"/>
              </a:rPr>
              <a:t>Little or no potential for mechanized farming (due to steep slope angle).</a:t>
            </a:r>
          </a:p>
          <a:p>
            <a:pPr marL="800100" lvl="1">
              <a:buFont typeface="Wingdings" panose="05000000000000000000" pitchFamily="2" charset="2"/>
              <a:buChar char="q"/>
            </a:pPr>
            <a:r>
              <a:rPr lang="en-US" sz="1800" dirty="0">
                <a:solidFill>
                  <a:schemeClr val="tx2"/>
                </a:solidFill>
                <a:latin typeface="Book Antiqua"/>
              </a:rPr>
              <a:t>Mountain communities increasingly marginalized due to downhill flow of natural assets at unsustainable rates.</a:t>
            </a:r>
          </a:p>
          <a:p>
            <a:pPr marL="800100" lvl="1">
              <a:buFont typeface="Wingdings" panose="05000000000000000000" pitchFamily="2" charset="2"/>
              <a:buChar char="q"/>
            </a:pPr>
            <a:r>
              <a:rPr lang="en-US" sz="1800" dirty="0">
                <a:solidFill>
                  <a:schemeClr val="tx2"/>
                </a:solidFill>
                <a:latin typeface="Book Antiqua"/>
              </a:rPr>
              <a:t>Areas with elevation less than 100m and closer than 100km to the coast housed around one quarter of the global population (Cohen and Small 1998; Small and Nicholls 2003),</a:t>
            </a:r>
          </a:p>
        </p:txBody>
      </p:sp>
    </p:spTree>
    <p:extLst>
      <p:ext uri="{BB962C8B-B14F-4D97-AF65-F5344CB8AC3E}">
        <p14:creationId xmlns:p14="http://schemas.microsoft.com/office/powerpoint/2010/main" val="11249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close up of a map&#10;&#10;Description automatically generated">
            <a:extLst>
              <a:ext uri="{FF2B5EF4-FFF2-40B4-BE49-F238E27FC236}">
                <a16:creationId xmlns:a16="http://schemas.microsoft.com/office/drawing/2014/main" id="{77113C48-1926-4777-9055-A77163AF3D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195" b="-2"/>
          <a:stretch/>
        </p:blipFill>
        <p:spPr>
          <a:xfrm>
            <a:off x="367985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60" name="Freeform: Shape 59">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2" name="Freeform: Shape 61">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23B98E-7FAE-4407-84DD-AB672E21DF0D}"/>
              </a:ext>
            </a:extLst>
          </p:cNvPr>
          <p:cNvSpPr>
            <a:spLocks noGrp="1"/>
          </p:cNvSpPr>
          <p:nvPr>
            <p:ph type="title"/>
          </p:nvPr>
        </p:nvSpPr>
        <p:spPr>
          <a:xfrm>
            <a:off x="369383" y="1921642"/>
            <a:ext cx="4136673" cy="829678"/>
          </a:xfrm>
        </p:spPr>
        <p:txBody>
          <a:bodyPr vert="horz" lIns="91440" tIns="45720" rIns="91440" bIns="45720" rtlCol="0" anchor="b">
            <a:normAutofit/>
          </a:bodyPr>
          <a:lstStyle/>
          <a:p>
            <a:r>
              <a:rPr lang="en-US" sz="3200" dirty="0">
                <a:solidFill>
                  <a:srgbClr val="0070C0"/>
                </a:solidFill>
              </a:rPr>
              <a:t>DEM: Nile &amp; </a:t>
            </a:r>
            <a:r>
              <a:rPr lang="en-US" sz="3200">
                <a:solidFill>
                  <a:srgbClr val="0070C0"/>
                </a:solidFill>
              </a:rPr>
              <a:t>Mekong</a:t>
            </a:r>
          </a:p>
        </p:txBody>
      </p:sp>
      <p:sp>
        <p:nvSpPr>
          <p:cNvPr id="64" name="Rectangle 6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Rectangle 6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BAEF23EA-AF56-43C7-8311-7016446894F3}"/>
              </a:ext>
            </a:extLst>
          </p:cNvPr>
          <p:cNvSpPr txBox="1">
            <a:spLocks/>
          </p:cNvSpPr>
          <p:nvPr/>
        </p:nvSpPr>
        <p:spPr>
          <a:xfrm>
            <a:off x="269242" y="2829296"/>
            <a:ext cx="4756605" cy="119130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sz="2200">
                <a:solidFill>
                  <a:srgbClr val="000000"/>
                </a:solidFill>
              </a:rPr>
              <a:t>Upstream terrains are mainly rugged</a:t>
            </a:r>
            <a:endParaRPr lang="en-US" sz="2200" dirty="0">
              <a:solidFill>
                <a:srgbClr val="000000"/>
              </a:solidFill>
            </a:endParaRPr>
          </a:p>
        </p:txBody>
      </p:sp>
    </p:spTree>
    <p:extLst>
      <p:ext uri="{BB962C8B-B14F-4D97-AF65-F5344CB8AC3E}">
        <p14:creationId xmlns:p14="http://schemas.microsoft.com/office/powerpoint/2010/main" val="413630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BB40F-3052-4C78-8404-7AEFB6AFB943}"/>
              </a:ext>
            </a:extLst>
          </p:cNvPr>
          <p:cNvSpPr>
            <a:spLocks noGrp="1"/>
          </p:cNvSpPr>
          <p:nvPr>
            <p:ph type="title"/>
          </p:nvPr>
        </p:nvSpPr>
        <p:spPr>
          <a:xfrm>
            <a:off x="4179825" y="416160"/>
            <a:ext cx="3760462" cy="655340"/>
          </a:xfrm>
        </p:spPr>
        <p:txBody>
          <a:bodyPr vert="horz" lIns="91440" tIns="45720" rIns="91440" bIns="45720" rtlCol="0" anchor="b">
            <a:noAutofit/>
          </a:bodyPr>
          <a:lstStyle/>
          <a:p>
            <a:pPr algn="ctr"/>
            <a:r>
              <a:rPr lang="en-US" sz="3200" b="1">
                <a:solidFill>
                  <a:srgbClr val="0070C0"/>
                </a:solidFill>
              </a:rPr>
              <a:t>Slope</a:t>
            </a:r>
          </a:p>
        </p:txBody>
      </p:sp>
      <p:pic>
        <p:nvPicPr>
          <p:cNvPr id="6" name="Picture 6" descr="A picture containing text, map&#10;&#10;Description automatically generated">
            <a:extLst>
              <a:ext uri="{FF2B5EF4-FFF2-40B4-BE49-F238E27FC236}">
                <a16:creationId xmlns:a16="http://schemas.microsoft.com/office/drawing/2014/main" id="{D09CFD2C-7673-4F2E-9ED5-DD510B8F7567}"/>
              </a:ext>
            </a:extLst>
          </p:cNvPr>
          <p:cNvPicPr>
            <a:picLocks noChangeAspect="1"/>
          </p:cNvPicPr>
          <p:nvPr/>
        </p:nvPicPr>
        <p:blipFill>
          <a:blip r:embed="rId2"/>
          <a:stretch>
            <a:fillRect/>
          </a:stretch>
        </p:blipFill>
        <p:spPr>
          <a:xfrm>
            <a:off x="8697344" y="419063"/>
            <a:ext cx="3220191" cy="4910727"/>
          </a:xfrm>
          <a:prstGeom prst="rect">
            <a:avLst/>
          </a:prstGeom>
        </p:spPr>
      </p:pic>
      <p:pic>
        <p:nvPicPr>
          <p:cNvPr id="5" name="Picture 5" descr="A screenshot of a cell phone&#10;&#10;Description automatically generated">
            <a:extLst>
              <a:ext uri="{FF2B5EF4-FFF2-40B4-BE49-F238E27FC236}">
                <a16:creationId xmlns:a16="http://schemas.microsoft.com/office/drawing/2014/main" id="{1264014D-2D6A-4875-9334-62D8712F20AA}"/>
              </a:ext>
            </a:extLst>
          </p:cNvPr>
          <p:cNvPicPr>
            <a:picLocks noChangeAspect="1"/>
          </p:cNvPicPr>
          <p:nvPr/>
        </p:nvPicPr>
        <p:blipFill>
          <a:blip r:embed="rId3"/>
          <a:stretch>
            <a:fillRect/>
          </a:stretch>
        </p:blipFill>
        <p:spPr>
          <a:xfrm>
            <a:off x="8691272" y="3793103"/>
            <a:ext cx="1449253" cy="1536687"/>
          </a:xfrm>
          <a:prstGeom prst="rect">
            <a:avLst/>
          </a:prstGeom>
        </p:spPr>
      </p:pic>
      <p:pic>
        <p:nvPicPr>
          <p:cNvPr id="4" name="Picture 4" descr="A close up of a map&#10;&#10;Description automatically generated">
            <a:extLst>
              <a:ext uri="{FF2B5EF4-FFF2-40B4-BE49-F238E27FC236}">
                <a16:creationId xmlns:a16="http://schemas.microsoft.com/office/drawing/2014/main" id="{EB06224D-3E69-403B-8189-A7CB3D7F896A}"/>
              </a:ext>
            </a:extLst>
          </p:cNvPr>
          <p:cNvPicPr>
            <a:picLocks noChangeAspect="1"/>
          </p:cNvPicPr>
          <p:nvPr/>
        </p:nvPicPr>
        <p:blipFill>
          <a:blip r:embed="rId4"/>
          <a:stretch>
            <a:fillRect/>
          </a:stretch>
        </p:blipFill>
        <p:spPr>
          <a:xfrm>
            <a:off x="281278" y="332798"/>
            <a:ext cx="3465050" cy="5370802"/>
          </a:xfrm>
          <a:prstGeom prst="rect">
            <a:avLst/>
          </a:prstGeom>
        </p:spPr>
      </p:pic>
      <p:pic>
        <p:nvPicPr>
          <p:cNvPr id="7" name="Picture 7" descr="A screenshot of a cell phone&#10;&#10;Description automatically generated">
            <a:extLst>
              <a:ext uri="{FF2B5EF4-FFF2-40B4-BE49-F238E27FC236}">
                <a16:creationId xmlns:a16="http://schemas.microsoft.com/office/drawing/2014/main" id="{6F8B452E-6F65-47C0-9358-6D38091F7BC9}"/>
              </a:ext>
            </a:extLst>
          </p:cNvPr>
          <p:cNvPicPr>
            <a:picLocks noChangeAspect="1"/>
          </p:cNvPicPr>
          <p:nvPr/>
        </p:nvPicPr>
        <p:blipFill>
          <a:blip r:embed="rId5"/>
          <a:stretch>
            <a:fillRect/>
          </a:stretch>
        </p:blipFill>
        <p:spPr>
          <a:xfrm>
            <a:off x="2235550" y="4151873"/>
            <a:ext cx="1636159" cy="1422332"/>
          </a:xfrm>
          <a:prstGeom prst="rect">
            <a:avLst/>
          </a:prstGeom>
        </p:spPr>
      </p:pic>
      <p:cxnSp>
        <p:nvCxnSpPr>
          <p:cNvPr id="12" name="Straight Connector 11">
            <a:extLst>
              <a:ext uri="{FF2B5EF4-FFF2-40B4-BE49-F238E27FC236}">
                <a16:creationId xmlns:a16="http://schemas.microsoft.com/office/drawing/2014/main" id="{8733B210-462D-42A4-BA20-36743BB5E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F9320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AB9CD94-20BA-454E-A579-CB62BD6A5345}"/>
              </a:ext>
            </a:extLst>
          </p:cNvPr>
          <p:cNvSpPr txBox="1"/>
          <p:nvPr/>
        </p:nvSpPr>
        <p:spPr>
          <a:xfrm>
            <a:off x="3940713" y="1715146"/>
            <a:ext cx="454719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ourier New"/>
              <a:buChar char="o"/>
            </a:pPr>
            <a:r>
              <a:rPr lang="en-US">
                <a:latin typeface="Bookman Old Style"/>
              </a:rPr>
              <a:t>Both headstreams have a steep gradient terrain.</a:t>
            </a:r>
            <a:endParaRPr lang="en-US" dirty="0">
              <a:latin typeface="Euphemia"/>
            </a:endParaRPr>
          </a:p>
          <a:p>
            <a:pPr marL="285750" indent="-285750">
              <a:buFont typeface="Courier New"/>
              <a:buChar char="o"/>
            </a:pPr>
            <a:endParaRPr lang="en-US" dirty="0">
              <a:latin typeface="Bookman Old Style"/>
            </a:endParaRPr>
          </a:p>
          <a:p>
            <a:pPr marL="285750" indent="-285750">
              <a:buFont typeface="Courier New"/>
              <a:buChar char="o"/>
            </a:pPr>
            <a:r>
              <a:rPr lang="en-US">
                <a:latin typeface="Bookman Old Style"/>
              </a:rPr>
              <a:t>Mekong is much steeper than Nile</a:t>
            </a:r>
          </a:p>
          <a:p>
            <a:pPr marL="285750" indent="-285750">
              <a:buFont typeface="Courier New"/>
              <a:buChar char="o"/>
            </a:pPr>
            <a:endParaRPr lang="en-US">
              <a:latin typeface="Bookman Old Style"/>
            </a:endParaRPr>
          </a:p>
          <a:p>
            <a:pPr marL="285750" indent="-285750">
              <a:buFont typeface="Courier New"/>
              <a:buChar char="o"/>
            </a:pPr>
            <a:r>
              <a:rPr lang="en-US">
                <a:latin typeface="Bookman Old Style"/>
              </a:rPr>
              <a:t>While Egypt occupies the flatter parts of Egypt, China occupies the steeper part.</a:t>
            </a:r>
            <a:endParaRPr lang="en-US" dirty="0">
              <a:latin typeface="Bookman Old Style"/>
            </a:endParaRPr>
          </a:p>
        </p:txBody>
      </p:sp>
    </p:spTree>
    <p:extLst>
      <p:ext uri="{BB962C8B-B14F-4D97-AF65-F5344CB8AC3E}">
        <p14:creationId xmlns:p14="http://schemas.microsoft.com/office/powerpoint/2010/main" val="39886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BB535-8520-450D-A017-1DE3BDB35659}"/>
              </a:ext>
            </a:extLst>
          </p:cNvPr>
          <p:cNvSpPr>
            <a:spLocks noGrp="1"/>
          </p:cNvSpPr>
          <p:nvPr>
            <p:ph type="title"/>
          </p:nvPr>
        </p:nvSpPr>
        <p:spPr>
          <a:xfrm>
            <a:off x="1067891" y="291329"/>
            <a:ext cx="9980682" cy="624907"/>
          </a:xfrm>
        </p:spPr>
        <p:txBody>
          <a:bodyPr>
            <a:normAutofit/>
          </a:bodyPr>
          <a:lstStyle/>
          <a:p>
            <a:pPr algn="ctr"/>
            <a:r>
              <a:rPr lang="en-US" sz="3200">
                <a:solidFill>
                  <a:srgbClr val="0070C0"/>
                </a:solidFill>
              </a:rPr>
              <a:t>Longitudinal profile of BlueNile/Nile and Mekong</a:t>
            </a:r>
          </a:p>
        </p:txBody>
      </p:sp>
      <p:pic>
        <p:nvPicPr>
          <p:cNvPr id="6" name="Picture 6" descr="A screenshot of a cell phone&#10;&#10;Description automatically generated">
            <a:extLst>
              <a:ext uri="{FF2B5EF4-FFF2-40B4-BE49-F238E27FC236}">
                <a16:creationId xmlns:a16="http://schemas.microsoft.com/office/drawing/2014/main" id="{E8AFCB21-0A0A-4952-A45F-FA46920A55C7}"/>
              </a:ext>
            </a:extLst>
          </p:cNvPr>
          <p:cNvPicPr>
            <a:picLocks noChangeAspect="1"/>
          </p:cNvPicPr>
          <p:nvPr/>
        </p:nvPicPr>
        <p:blipFill>
          <a:blip r:embed="rId2"/>
          <a:stretch>
            <a:fillRect/>
          </a:stretch>
        </p:blipFill>
        <p:spPr>
          <a:xfrm>
            <a:off x="109268" y="1872892"/>
            <a:ext cx="9069237" cy="4708102"/>
          </a:xfrm>
          <a:prstGeom prst="rect">
            <a:avLst/>
          </a:prstGeom>
        </p:spPr>
      </p:pic>
      <p:sp>
        <p:nvSpPr>
          <p:cNvPr id="5" name="TextBox 4">
            <a:extLst>
              <a:ext uri="{FF2B5EF4-FFF2-40B4-BE49-F238E27FC236}">
                <a16:creationId xmlns:a16="http://schemas.microsoft.com/office/drawing/2014/main" id="{06B0AA0A-C7DE-4763-AA6D-CB77E0E1D934}"/>
              </a:ext>
            </a:extLst>
          </p:cNvPr>
          <p:cNvSpPr txBox="1"/>
          <p:nvPr/>
        </p:nvSpPr>
        <p:spPr>
          <a:xfrm rot="16200000">
            <a:off x="209909" y="3027872"/>
            <a:ext cx="33182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Gohatsion – Dejen Bridge</a:t>
            </a:r>
          </a:p>
        </p:txBody>
      </p:sp>
      <p:sp>
        <p:nvSpPr>
          <p:cNvPr id="7" name="TextBox 6">
            <a:extLst>
              <a:ext uri="{FF2B5EF4-FFF2-40B4-BE49-F238E27FC236}">
                <a16:creationId xmlns:a16="http://schemas.microsoft.com/office/drawing/2014/main" id="{5FCC43F9-83AD-4860-BABC-DE69888D74BB}"/>
              </a:ext>
            </a:extLst>
          </p:cNvPr>
          <p:cNvSpPr txBox="1"/>
          <p:nvPr/>
        </p:nvSpPr>
        <p:spPr>
          <a:xfrm rot="16200000">
            <a:off x="1726719" y="3753928"/>
            <a:ext cx="2283125" cy="3837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Reainessance Dam</a:t>
            </a:r>
            <a:endParaRPr lang="en-US"/>
          </a:p>
        </p:txBody>
      </p:sp>
      <p:sp>
        <p:nvSpPr>
          <p:cNvPr id="8" name="TextBox 7">
            <a:extLst>
              <a:ext uri="{FF2B5EF4-FFF2-40B4-BE49-F238E27FC236}">
                <a16:creationId xmlns:a16="http://schemas.microsoft.com/office/drawing/2014/main" id="{3B768171-FAC4-4325-84E4-7977ADC4676A}"/>
              </a:ext>
            </a:extLst>
          </p:cNvPr>
          <p:cNvSpPr txBox="1"/>
          <p:nvPr/>
        </p:nvSpPr>
        <p:spPr>
          <a:xfrm rot="16200000">
            <a:off x="3725171" y="4307455"/>
            <a:ext cx="156425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Khartoum</a:t>
            </a:r>
            <a:endParaRPr lang="en-US"/>
          </a:p>
        </p:txBody>
      </p:sp>
      <p:sp>
        <p:nvSpPr>
          <p:cNvPr id="9" name="TextBox 8">
            <a:extLst>
              <a:ext uri="{FF2B5EF4-FFF2-40B4-BE49-F238E27FC236}">
                <a16:creationId xmlns:a16="http://schemas.microsoft.com/office/drawing/2014/main" id="{42AC10ED-E66F-474D-9440-AC7E2C7F67C4}"/>
              </a:ext>
            </a:extLst>
          </p:cNvPr>
          <p:cNvSpPr txBox="1"/>
          <p:nvPr/>
        </p:nvSpPr>
        <p:spPr>
          <a:xfrm>
            <a:off x="9167004" y="2855343"/>
            <a:ext cx="2930106"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Plantagenet Cherokee"/>
              </a:rPr>
              <a:t>Within Ethiopia, Abay's elevation falls 130 m/100km</a:t>
            </a:r>
          </a:p>
          <a:p>
            <a:pPr marL="285750" indent="-285750">
              <a:buFont typeface="Arial"/>
              <a:buChar char="•"/>
            </a:pPr>
            <a:endParaRPr lang="en-US" dirty="0">
              <a:latin typeface="Plantagenet Cherokee"/>
            </a:endParaRPr>
          </a:p>
          <a:p>
            <a:pPr marL="285750" indent="-285750">
              <a:buFont typeface="Arial"/>
              <a:buChar char="•"/>
            </a:pPr>
            <a:r>
              <a:rPr lang="en-US">
                <a:latin typeface="Plantagenet Cherokee"/>
              </a:rPr>
              <a:t>Within China, Mekong's elevation falls 444 m/ 100 km </a:t>
            </a:r>
            <a:endParaRPr lang="en-US" dirty="0">
              <a:latin typeface="Plantagenet Cherokee"/>
            </a:endParaRPr>
          </a:p>
        </p:txBody>
      </p:sp>
    </p:spTree>
    <p:extLst>
      <p:ext uri="{BB962C8B-B14F-4D97-AF65-F5344CB8AC3E}">
        <p14:creationId xmlns:p14="http://schemas.microsoft.com/office/powerpoint/2010/main" val="330131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E6A78-2103-4B53-B2F2-DF48361AEAE2}"/>
              </a:ext>
            </a:extLst>
          </p:cNvPr>
          <p:cNvSpPr>
            <a:spLocks noGrp="1"/>
          </p:cNvSpPr>
          <p:nvPr>
            <p:ph type="title"/>
          </p:nvPr>
        </p:nvSpPr>
        <p:spPr>
          <a:xfrm>
            <a:off x="1104900" y="306236"/>
            <a:ext cx="9980682" cy="510660"/>
          </a:xfrm>
        </p:spPr>
        <p:txBody>
          <a:bodyPr>
            <a:normAutofit fontScale="90000"/>
          </a:bodyPr>
          <a:lstStyle/>
          <a:p>
            <a:pPr algn="ctr"/>
            <a:r>
              <a:rPr lang="en-US" sz="3600">
                <a:solidFill>
                  <a:srgbClr val="0070C0"/>
                </a:solidFill>
              </a:rPr>
              <a:t>Population Densities: Nile and Mekong Basins</a:t>
            </a:r>
          </a:p>
        </p:txBody>
      </p:sp>
      <p:pic>
        <p:nvPicPr>
          <p:cNvPr id="4" name="Picture 4" descr="A picture containing text, map&#10;&#10;Description automatically generated">
            <a:extLst>
              <a:ext uri="{FF2B5EF4-FFF2-40B4-BE49-F238E27FC236}">
                <a16:creationId xmlns:a16="http://schemas.microsoft.com/office/drawing/2014/main" id="{AF13AF0B-56EB-4475-A67E-9BE87F753C1E}"/>
              </a:ext>
            </a:extLst>
          </p:cNvPr>
          <p:cNvPicPr>
            <a:picLocks noChangeAspect="1"/>
          </p:cNvPicPr>
          <p:nvPr/>
        </p:nvPicPr>
        <p:blipFill>
          <a:blip r:embed="rId2"/>
          <a:stretch>
            <a:fillRect/>
          </a:stretch>
        </p:blipFill>
        <p:spPr>
          <a:xfrm>
            <a:off x="8275608" y="1592701"/>
            <a:ext cx="3519577" cy="5024068"/>
          </a:xfrm>
          <a:prstGeom prst="rect">
            <a:avLst/>
          </a:prstGeom>
        </p:spPr>
      </p:pic>
      <p:pic>
        <p:nvPicPr>
          <p:cNvPr id="5" name="Picture 5" descr="A screenshot of a cell phone&#10;&#10;Description automatically generated">
            <a:extLst>
              <a:ext uri="{FF2B5EF4-FFF2-40B4-BE49-F238E27FC236}">
                <a16:creationId xmlns:a16="http://schemas.microsoft.com/office/drawing/2014/main" id="{D7551B58-3533-4D32-8114-DDFA0A12B7A6}"/>
              </a:ext>
            </a:extLst>
          </p:cNvPr>
          <p:cNvPicPr>
            <a:picLocks noChangeAspect="1"/>
          </p:cNvPicPr>
          <p:nvPr/>
        </p:nvPicPr>
        <p:blipFill>
          <a:blip r:embed="rId3"/>
          <a:stretch>
            <a:fillRect/>
          </a:stretch>
        </p:blipFill>
        <p:spPr>
          <a:xfrm>
            <a:off x="8280011" y="5674384"/>
            <a:ext cx="1224771" cy="1030137"/>
          </a:xfrm>
          <a:prstGeom prst="rect">
            <a:avLst/>
          </a:prstGeom>
        </p:spPr>
      </p:pic>
      <p:pic>
        <p:nvPicPr>
          <p:cNvPr id="6" name="Picture 6" descr="A close up of a map&#10;&#10;Description automatically generated">
            <a:extLst>
              <a:ext uri="{FF2B5EF4-FFF2-40B4-BE49-F238E27FC236}">
                <a16:creationId xmlns:a16="http://schemas.microsoft.com/office/drawing/2014/main" id="{DFE8DB6D-E311-4B01-8765-FDD547F050F6}"/>
              </a:ext>
            </a:extLst>
          </p:cNvPr>
          <p:cNvPicPr>
            <a:picLocks noChangeAspect="1"/>
          </p:cNvPicPr>
          <p:nvPr/>
        </p:nvPicPr>
        <p:blipFill>
          <a:blip r:embed="rId4"/>
          <a:stretch>
            <a:fillRect/>
          </a:stretch>
        </p:blipFill>
        <p:spPr>
          <a:xfrm>
            <a:off x="737756" y="1472242"/>
            <a:ext cx="2622035" cy="5207479"/>
          </a:xfrm>
          <a:prstGeom prst="rect">
            <a:avLst/>
          </a:prstGeom>
        </p:spPr>
      </p:pic>
      <p:pic>
        <p:nvPicPr>
          <p:cNvPr id="7" name="Picture 7" descr="A screenshot of a cell phone&#10;&#10;Description automatically generated">
            <a:extLst>
              <a:ext uri="{FF2B5EF4-FFF2-40B4-BE49-F238E27FC236}">
                <a16:creationId xmlns:a16="http://schemas.microsoft.com/office/drawing/2014/main" id="{1EBD1DBA-A8AA-43E5-92A7-AD4ED85F7441}"/>
              </a:ext>
            </a:extLst>
          </p:cNvPr>
          <p:cNvPicPr>
            <a:picLocks noChangeAspect="1"/>
          </p:cNvPicPr>
          <p:nvPr/>
        </p:nvPicPr>
        <p:blipFill>
          <a:blip r:embed="rId5"/>
          <a:stretch>
            <a:fillRect/>
          </a:stretch>
        </p:blipFill>
        <p:spPr>
          <a:xfrm>
            <a:off x="180795" y="5535553"/>
            <a:ext cx="1392447" cy="1077762"/>
          </a:xfrm>
          <a:prstGeom prst="rect">
            <a:avLst/>
          </a:prstGeom>
        </p:spPr>
      </p:pic>
      <p:sp>
        <p:nvSpPr>
          <p:cNvPr id="8" name="TextBox 7">
            <a:extLst>
              <a:ext uri="{FF2B5EF4-FFF2-40B4-BE49-F238E27FC236}">
                <a16:creationId xmlns:a16="http://schemas.microsoft.com/office/drawing/2014/main" id="{13CCA275-2196-47E1-94A7-2862CD0ECEF9}"/>
              </a:ext>
            </a:extLst>
          </p:cNvPr>
          <p:cNvSpPr txBox="1"/>
          <p:nvPr/>
        </p:nvSpPr>
        <p:spPr>
          <a:xfrm>
            <a:off x="3481124" y="1652763"/>
            <a:ext cx="4791363"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0070C0"/>
                </a:solidFill>
              </a:rPr>
              <a:t>Some Facts</a:t>
            </a:r>
          </a:p>
          <a:p>
            <a:endParaRPr lang="en-US" sz="2000" dirty="0">
              <a:solidFill>
                <a:schemeClr val="tx2"/>
              </a:solidFill>
            </a:endParaRPr>
          </a:p>
          <a:p>
            <a:pPr marL="285750" indent="-285750">
              <a:buFont typeface="Arial"/>
              <a:buChar char="•"/>
            </a:pPr>
            <a:r>
              <a:rPr lang="en-US">
                <a:solidFill>
                  <a:schemeClr val="tx2"/>
                </a:solidFill>
                <a:latin typeface="Bookman Old Style"/>
              </a:rPr>
              <a:t>In both basins, downstream areas (especially deltas) are densely populated</a:t>
            </a:r>
          </a:p>
          <a:p>
            <a:pPr marL="285750" indent="-285750">
              <a:buFont typeface="Arial"/>
              <a:buChar char="•"/>
            </a:pPr>
            <a:endParaRPr lang="en-US" dirty="0">
              <a:solidFill>
                <a:schemeClr val="tx2"/>
              </a:solidFill>
              <a:latin typeface="Bookman Old Style"/>
            </a:endParaRPr>
          </a:p>
          <a:p>
            <a:pPr marL="285750" indent="-285750">
              <a:buFont typeface="Arial"/>
              <a:buChar char="•"/>
            </a:pPr>
            <a:r>
              <a:rPr lang="en-US">
                <a:solidFill>
                  <a:schemeClr val="tx2"/>
                </a:solidFill>
                <a:latin typeface="Bookman Old Style"/>
              </a:rPr>
              <a:t>While Mekong headwater has sparce population, the upstream areas of the Nile basin have moderate to high population density.</a:t>
            </a:r>
            <a:endParaRPr lang="en-US" dirty="0">
              <a:solidFill>
                <a:schemeClr val="tx2"/>
              </a:solidFill>
              <a:latin typeface="Bookman Old Style"/>
            </a:endParaRPr>
          </a:p>
        </p:txBody>
      </p:sp>
    </p:spTree>
    <p:extLst>
      <p:ext uri="{BB962C8B-B14F-4D97-AF65-F5344CB8AC3E}">
        <p14:creationId xmlns:p14="http://schemas.microsoft.com/office/powerpoint/2010/main" val="123002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16BDA-70ED-49C8-A2F5-44852029D821}"/>
              </a:ext>
            </a:extLst>
          </p:cNvPr>
          <p:cNvSpPr>
            <a:spLocks noGrp="1"/>
          </p:cNvSpPr>
          <p:nvPr>
            <p:ph type="title"/>
          </p:nvPr>
        </p:nvSpPr>
        <p:spPr>
          <a:xfrm>
            <a:off x="256637" y="234350"/>
            <a:ext cx="11648454" cy="665642"/>
          </a:xfrm>
        </p:spPr>
        <p:txBody>
          <a:bodyPr>
            <a:noAutofit/>
          </a:bodyPr>
          <a:lstStyle/>
          <a:p>
            <a:pPr algn="ctr"/>
            <a:r>
              <a:rPr lang="en-US" sz="3100" b="1">
                <a:solidFill>
                  <a:srgbClr val="0070C0"/>
                </a:solidFill>
              </a:rPr>
              <a:t>Population and Slope Relationship: Nile and Mekong Basins</a:t>
            </a:r>
            <a:endParaRPr lang="en-US">
              <a:solidFill>
                <a:srgbClr val="0070C0"/>
              </a:solidFill>
            </a:endParaRPr>
          </a:p>
        </p:txBody>
      </p:sp>
      <p:pic>
        <p:nvPicPr>
          <p:cNvPr id="5" name="Picture 5" descr="A screenshot of a cell phone&#10;&#10;Description automatically generated">
            <a:extLst>
              <a:ext uri="{FF2B5EF4-FFF2-40B4-BE49-F238E27FC236}">
                <a16:creationId xmlns:a16="http://schemas.microsoft.com/office/drawing/2014/main" id="{38A54B71-C729-42BC-99D5-C4F56CCE12EE}"/>
              </a:ext>
            </a:extLst>
          </p:cNvPr>
          <p:cNvPicPr>
            <a:picLocks noChangeAspect="1"/>
          </p:cNvPicPr>
          <p:nvPr/>
        </p:nvPicPr>
        <p:blipFill>
          <a:blip r:embed="rId2"/>
          <a:stretch>
            <a:fillRect/>
          </a:stretch>
        </p:blipFill>
        <p:spPr>
          <a:xfrm>
            <a:off x="6334664" y="1581856"/>
            <a:ext cx="5575539" cy="2975421"/>
          </a:xfrm>
          <a:prstGeom prst="rect">
            <a:avLst/>
          </a:prstGeom>
        </p:spPr>
      </p:pic>
      <p:pic>
        <p:nvPicPr>
          <p:cNvPr id="6" name="Picture 6" descr="A screenshot of a cell phone&#10;&#10;Description automatically generated">
            <a:extLst>
              <a:ext uri="{FF2B5EF4-FFF2-40B4-BE49-F238E27FC236}">
                <a16:creationId xmlns:a16="http://schemas.microsoft.com/office/drawing/2014/main" id="{F37867DA-D308-431F-AD3E-A7FB670CB77E}"/>
              </a:ext>
            </a:extLst>
          </p:cNvPr>
          <p:cNvPicPr>
            <a:picLocks noChangeAspect="1"/>
          </p:cNvPicPr>
          <p:nvPr/>
        </p:nvPicPr>
        <p:blipFill>
          <a:blip r:embed="rId3"/>
          <a:stretch>
            <a:fillRect/>
          </a:stretch>
        </p:blipFill>
        <p:spPr>
          <a:xfrm>
            <a:off x="109268" y="991206"/>
            <a:ext cx="5877464" cy="3567248"/>
          </a:xfrm>
          <a:prstGeom prst="rect">
            <a:avLst/>
          </a:prstGeom>
        </p:spPr>
      </p:pic>
      <p:sp>
        <p:nvSpPr>
          <p:cNvPr id="3" name="TextBox 2">
            <a:extLst>
              <a:ext uri="{FF2B5EF4-FFF2-40B4-BE49-F238E27FC236}">
                <a16:creationId xmlns:a16="http://schemas.microsoft.com/office/drawing/2014/main" id="{B0988424-E525-452A-9862-80CAC0C1CA7D}"/>
              </a:ext>
            </a:extLst>
          </p:cNvPr>
          <p:cNvSpPr txBox="1"/>
          <p:nvPr/>
        </p:nvSpPr>
        <p:spPr>
          <a:xfrm>
            <a:off x="598100" y="4622540"/>
            <a:ext cx="1099580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0070C0"/>
                </a:solidFill>
              </a:rPr>
              <a:t>Some Facts</a:t>
            </a:r>
          </a:p>
          <a:p>
            <a:endParaRPr lang="en-US" sz="2000" dirty="0">
              <a:solidFill>
                <a:schemeClr val="tx2"/>
              </a:solidFill>
            </a:endParaRPr>
          </a:p>
          <a:p>
            <a:pPr marL="285750" indent="-285750">
              <a:buFont typeface="Arial"/>
              <a:buChar char="•"/>
            </a:pPr>
            <a:r>
              <a:rPr lang="en-US">
                <a:solidFill>
                  <a:schemeClr val="tx2"/>
                </a:solidFill>
                <a:latin typeface="Bookman Old Style"/>
              </a:rPr>
              <a:t>In both basins, lowlaying (flat) areas are densely populated.</a:t>
            </a:r>
          </a:p>
          <a:p>
            <a:pPr marL="285750" indent="-285750">
              <a:buFont typeface="Arial"/>
              <a:buChar char="•"/>
            </a:pPr>
            <a:r>
              <a:rPr lang="en-US">
                <a:solidFill>
                  <a:schemeClr val="tx2"/>
                </a:solidFill>
                <a:latin typeface="Bookman Old Style"/>
              </a:rPr>
              <a:t>In the Nile, located in the tropics, population is moderately dense on the moderately steep landscapes. </a:t>
            </a:r>
          </a:p>
          <a:p>
            <a:pPr marL="285750" indent="-285750">
              <a:buFont typeface="Arial"/>
              <a:buChar char="•"/>
            </a:pPr>
            <a:r>
              <a:rPr lang="en-US">
                <a:solidFill>
                  <a:schemeClr val="tx2"/>
                </a:solidFill>
                <a:latin typeface="Bookman Old Style"/>
              </a:rPr>
              <a:t>In Mekong, the upstream is away from the tropics, and area become unberably cold for people to settle densely.</a:t>
            </a:r>
          </a:p>
        </p:txBody>
      </p:sp>
    </p:spTree>
    <p:extLst>
      <p:ext uri="{BB962C8B-B14F-4D97-AF65-F5344CB8AC3E}">
        <p14:creationId xmlns:p14="http://schemas.microsoft.com/office/powerpoint/2010/main" val="53772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FDAA44D-1A11-46A4-8EC2-8E1E9E15A9C0}"/>
              </a:ext>
            </a:extLst>
          </p:cNvPr>
          <p:cNvSpPr>
            <a:spLocks noGrp="1"/>
          </p:cNvSpPr>
          <p:nvPr>
            <p:ph type="title"/>
          </p:nvPr>
        </p:nvSpPr>
        <p:spPr>
          <a:xfrm>
            <a:off x="733589" y="4504724"/>
            <a:ext cx="3733475" cy="1038518"/>
          </a:xfrm>
        </p:spPr>
        <p:txBody>
          <a:bodyPr>
            <a:normAutofit/>
          </a:bodyPr>
          <a:lstStyle/>
          <a:p>
            <a:r>
              <a:rPr lang="en-US" sz="3200">
                <a:solidFill>
                  <a:schemeClr val="bg2">
                    <a:lumMod val="75000"/>
                  </a:schemeClr>
                </a:solidFill>
              </a:rPr>
              <a:t>Result #2: </a:t>
            </a:r>
            <a:r>
              <a:rPr lang="en-US" sz="3200">
                <a:solidFill>
                  <a:srgbClr val="FFFFFF"/>
                </a:solidFill>
              </a:rPr>
              <a:t>Is Future Promissing?</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C432D1FE-AE10-451B-819F-D65A0C4261DD}"/>
              </a:ext>
            </a:extLst>
          </p:cNvPr>
          <p:cNvSpPr>
            <a:spLocks noGrp="1"/>
          </p:cNvSpPr>
          <p:nvPr>
            <p:ph idx="1"/>
          </p:nvPr>
        </p:nvSpPr>
        <p:spPr>
          <a:xfrm>
            <a:off x="5221862" y="1719618"/>
            <a:ext cx="6116729" cy="4334629"/>
          </a:xfrm>
        </p:spPr>
        <p:txBody>
          <a:bodyPr vert="horz" lIns="0" tIns="45720" rIns="0" bIns="45720" rtlCol="0" anchor="ctr">
            <a:normAutofit/>
          </a:bodyPr>
          <a:lstStyle/>
          <a:p>
            <a:pPr marL="342900" indent="-342900">
              <a:buAutoNum type="romanUcPeriod"/>
            </a:pPr>
            <a:r>
              <a:rPr lang="en-US" sz="1800">
                <a:solidFill>
                  <a:srgbClr val="FEFFFF"/>
                </a:solidFill>
              </a:rPr>
              <a:t>Mounting demographic pressure (i.e, increased </a:t>
            </a:r>
            <a:r>
              <a:rPr lang="en-US" sz="1800" dirty="0">
                <a:solidFill>
                  <a:srgbClr val="FEFFFF"/>
                </a:solidFill>
              </a:rPr>
              <a:t>demand)</a:t>
            </a:r>
          </a:p>
          <a:p>
            <a:pPr marL="342900" indent="-342900">
              <a:buAutoNum type="romanUcPeriod"/>
            </a:pPr>
            <a:r>
              <a:rPr lang="en-US" sz="1800">
                <a:solidFill>
                  <a:srgbClr val="FEFFFF"/>
                </a:solidFill>
              </a:rPr>
              <a:t>Increased demand for water, food, and energy resources (</a:t>
            </a:r>
            <a:r>
              <a:rPr lang="en-US" sz="1800">
                <a:solidFill>
                  <a:srgbClr val="FEFFFF"/>
                </a:solidFill>
                <a:ea typeface="+mn-lt"/>
                <a:cs typeface="+mn-lt"/>
              </a:rPr>
              <a:t>i.e, </a:t>
            </a:r>
            <a:r>
              <a:rPr lang="en-US" sz="1800">
                <a:solidFill>
                  <a:srgbClr val="FEFFFF"/>
                </a:solidFill>
              </a:rPr>
              <a:t>increased demand )</a:t>
            </a:r>
          </a:p>
          <a:p>
            <a:pPr marL="342900" indent="-342900">
              <a:buAutoNum type="romanUcPeriod"/>
            </a:pPr>
            <a:r>
              <a:rPr lang="en-US" sz="1800">
                <a:solidFill>
                  <a:srgbClr val="FEFFFF"/>
                </a:solidFill>
              </a:rPr>
              <a:t>Accelerated depletion of land resources and decline of land carrying capacity (i.e., increased supply) </a:t>
            </a:r>
            <a:endParaRPr lang="en-US" sz="1800" dirty="0">
              <a:solidFill>
                <a:srgbClr val="FEFFFF"/>
              </a:solidFill>
            </a:endParaRPr>
          </a:p>
          <a:p>
            <a:pPr marL="342900" indent="-342900">
              <a:buAutoNum type="romanUcPeriod"/>
            </a:pPr>
            <a:r>
              <a:rPr lang="en-US" sz="1800">
                <a:solidFill>
                  <a:srgbClr val="FEFFFF"/>
                </a:solidFill>
              </a:rPr>
              <a:t>Worsening food in</a:t>
            </a:r>
            <a:r>
              <a:rPr lang="en-US" sz="1800" dirty="0">
                <a:solidFill>
                  <a:srgbClr val="FEFFFF"/>
                </a:solidFill>
              </a:rPr>
              <a:t>security and vulnerability to natural </a:t>
            </a:r>
            <a:r>
              <a:rPr lang="en-US" sz="1800">
                <a:solidFill>
                  <a:srgbClr val="FEFFFF"/>
                </a:solidFill>
              </a:rPr>
              <a:t>disasters – due to changes in future climate (a complicating </a:t>
            </a:r>
            <a:r>
              <a:rPr lang="en-US" sz="1800" dirty="0">
                <a:solidFill>
                  <a:srgbClr val="FEFFFF"/>
                </a:solidFill>
              </a:rPr>
              <a:t>factor)</a:t>
            </a:r>
          </a:p>
        </p:txBody>
      </p:sp>
    </p:spTree>
    <p:extLst>
      <p:ext uri="{BB962C8B-B14F-4D97-AF65-F5344CB8AC3E}">
        <p14:creationId xmlns:p14="http://schemas.microsoft.com/office/powerpoint/2010/main" val="392368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a:xfrm>
            <a:off x="686834" y="2677572"/>
            <a:ext cx="3200400" cy="827010"/>
          </a:xfrm>
        </p:spPr>
        <p:txBody>
          <a:bodyPr>
            <a:normAutofit/>
          </a:bodyPr>
          <a:lstStyle/>
          <a:p>
            <a:r>
              <a:rPr lang="en-US" sz="4000">
                <a:solidFill>
                  <a:srgbClr val="FFFF00"/>
                </a:solidFill>
              </a:rPr>
              <a:t>Background</a:t>
            </a:r>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Content Placeholder 13"/>
          <p:cNvSpPr>
            <a:spLocks noGrp="1"/>
          </p:cNvSpPr>
          <p:nvPr>
            <p:ph idx="1"/>
          </p:nvPr>
        </p:nvSpPr>
        <p:spPr>
          <a:xfrm>
            <a:off x="4341800" y="356882"/>
            <a:ext cx="7170398" cy="5585619"/>
          </a:xfrm>
        </p:spPr>
        <p:txBody>
          <a:bodyPr vert="horz" lIns="0" tIns="45720" rIns="0" bIns="45720" rtlCol="0" anchor="ctr">
            <a:normAutofit/>
          </a:bodyPr>
          <a:lstStyle/>
          <a:p>
            <a:pPr>
              <a:buChar char="q"/>
            </a:pPr>
            <a:r>
              <a:rPr lang="en-US" b="1" dirty="0">
                <a:solidFill>
                  <a:schemeClr val="tx2"/>
                </a:solidFill>
                <a:ea typeface="+mn-lt"/>
                <a:cs typeface="+mn-lt"/>
              </a:rPr>
              <a:t> </a:t>
            </a:r>
            <a:r>
              <a:rPr lang="en-US" b="1" dirty="0" err="1">
                <a:solidFill>
                  <a:schemeClr val="tx2"/>
                </a:solidFill>
                <a:ea typeface="+mn-lt"/>
                <a:cs typeface="+mn-lt"/>
              </a:rPr>
              <a:t>Hydropolitics</a:t>
            </a:r>
            <a:r>
              <a:rPr lang="en-US" b="1" dirty="0">
                <a:solidFill>
                  <a:schemeClr val="tx2"/>
                </a:solidFill>
                <a:ea typeface="+mn-lt"/>
                <a:cs typeface="+mn-lt"/>
              </a:rPr>
              <a:t> </a:t>
            </a:r>
            <a:r>
              <a:rPr lang="en-US" dirty="0">
                <a:solidFill>
                  <a:schemeClr val="tx2"/>
                </a:solidFill>
                <a:ea typeface="+mn-lt"/>
                <a:cs typeface="+mn-lt"/>
              </a:rPr>
              <a:t>is the systematic study of conflict and cooperation between states over water resources that transcend international borders (</a:t>
            </a:r>
            <a:r>
              <a:rPr lang="en-US" dirty="0" err="1">
                <a:solidFill>
                  <a:schemeClr val="tx2"/>
                </a:solidFill>
                <a:ea typeface="+mn-lt"/>
                <a:cs typeface="+mn-lt"/>
              </a:rPr>
              <a:t>Elhance</a:t>
            </a:r>
            <a:r>
              <a:rPr lang="en-US" dirty="0">
                <a:solidFill>
                  <a:schemeClr val="tx2"/>
                </a:solidFill>
                <a:ea typeface="+mn-lt"/>
                <a:cs typeface="+mn-lt"/>
              </a:rPr>
              <a:t>, 1999).</a:t>
            </a:r>
            <a:endParaRPr lang="en-US" dirty="0">
              <a:solidFill>
                <a:schemeClr val="tx2"/>
              </a:solidFill>
            </a:endParaRPr>
          </a:p>
          <a:p>
            <a:pPr lvl="1">
              <a:buChar char="q"/>
            </a:pPr>
            <a:r>
              <a:rPr lang="en-US" dirty="0">
                <a:solidFill>
                  <a:schemeClr val="tx2"/>
                </a:solidFill>
                <a:ea typeface="+mn-lt"/>
                <a:cs typeface="+mn-lt"/>
              </a:rPr>
              <a:t>It is a highly complex, multidimensional, and multidisciplinary subject.</a:t>
            </a:r>
          </a:p>
          <a:p>
            <a:pPr>
              <a:buChar char="q"/>
            </a:pPr>
            <a:endParaRPr lang="en-US" dirty="0">
              <a:solidFill>
                <a:schemeClr val="tx2"/>
              </a:solidFill>
              <a:ea typeface="+mn-lt"/>
              <a:cs typeface="+mn-lt"/>
            </a:endParaRPr>
          </a:p>
          <a:p>
            <a:pPr>
              <a:buChar char="q"/>
            </a:pPr>
            <a:r>
              <a:rPr lang="en-US" dirty="0">
                <a:solidFill>
                  <a:schemeClr val="tx2"/>
                </a:solidFill>
                <a:ea typeface="+mn-lt"/>
                <a:cs typeface="+mn-lt"/>
              </a:rPr>
              <a:t> One of the factors complicating </a:t>
            </a:r>
            <a:r>
              <a:rPr lang="en-US" dirty="0" err="1">
                <a:solidFill>
                  <a:schemeClr val="tx2"/>
                </a:solidFill>
                <a:ea typeface="+mn-lt"/>
                <a:cs typeface="+mn-lt"/>
              </a:rPr>
              <a:t>hydropolitics</a:t>
            </a:r>
            <a:r>
              <a:rPr lang="en-US" dirty="0">
                <a:solidFill>
                  <a:schemeClr val="tx2"/>
                </a:solidFill>
                <a:ea typeface="+mn-lt"/>
                <a:cs typeface="+mn-lt"/>
              </a:rPr>
              <a:t> is geographic.</a:t>
            </a:r>
          </a:p>
          <a:p>
            <a:pPr>
              <a:buChar char="q"/>
            </a:pPr>
            <a:endParaRPr lang="en-US" dirty="0">
              <a:solidFill>
                <a:schemeClr val="tx2"/>
              </a:solidFill>
              <a:ea typeface="+mn-lt"/>
              <a:cs typeface="+mn-lt"/>
            </a:endParaRPr>
          </a:p>
          <a:p>
            <a:pPr>
              <a:buChar char="q"/>
            </a:pPr>
            <a:r>
              <a:rPr lang="en-US" dirty="0">
                <a:solidFill>
                  <a:schemeClr val="tx2"/>
                </a:solidFill>
                <a:ea typeface="+mn-lt"/>
                <a:cs typeface="+mn-lt"/>
              </a:rPr>
              <a:t> Analyzing the “geographic” factor of transboundary rivers could shed light on a better understanding of the complexity of </a:t>
            </a:r>
            <a:r>
              <a:rPr lang="en-US" dirty="0" err="1">
                <a:solidFill>
                  <a:schemeClr val="tx2"/>
                </a:solidFill>
                <a:ea typeface="+mn-lt"/>
                <a:cs typeface="+mn-lt"/>
              </a:rPr>
              <a:t>hydropolitics</a:t>
            </a:r>
            <a:r>
              <a:rPr lang="en-US" dirty="0">
                <a:solidFill>
                  <a:schemeClr val="tx2"/>
                </a:solidFill>
                <a:ea typeface="+mn-lt"/>
                <a:cs typeface="+mn-lt"/>
              </a:rPr>
              <a:t>.</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text, map&#10;&#10;Description automatically generated">
            <a:extLst>
              <a:ext uri="{FF2B5EF4-FFF2-40B4-BE49-F238E27FC236}">
                <a16:creationId xmlns:a16="http://schemas.microsoft.com/office/drawing/2014/main" id="{B1DA2DC1-CACC-4C4B-9353-50CEE3DECD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1442" y="666753"/>
            <a:ext cx="1773848" cy="3500314"/>
          </a:xfrm>
          <a:prstGeom prst="rect">
            <a:avLst/>
          </a:prstGeom>
        </p:spPr>
      </p:pic>
      <p:sp>
        <p:nvSpPr>
          <p:cNvPr id="2" name="Title 1">
            <a:extLst>
              <a:ext uri="{FF2B5EF4-FFF2-40B4-BE49-F238E27FC236}">
                <a16:creationId xmlns:a16="http://schemas.microsoft.com/office/drawing/2014/main" id="{6208EADC-F4A8-43C1-8BFD-FBA5CB5612E3}"/>
              </a:ext>
            </a:extLst>
          </p:cNvPr>
          <p:cNvSpPr>
            <a:spLocks noGrp="1"/>
          </p:cNvSpPr>
          <p:nvPr>
            <p:ph type="title"/>
          </p:nvPr>
        </p:nvSpPr>
        <p:spPr>
          <a:xfrm>
            <a:off x="199126" y="76200"/>
            <a:ext cx="5840003" cy="555047"/>
          </a:xfrm>
        </p:spPr>
        <p:txBody>
          <a:bodyPr>
            <a:normAutofit/>
          </a:bodyPr>
          <a:lstStyle/>
          <a:p>
            <a:pPr algn="ctr"/>
            <a:r>
              <a:rPr lang="en-US">
                <a:solidFill>
                  <a:srgbClr val="0070C0"/>
                </a:solidFill>
                <a:ea typeface="+mj-lt"/>
                <a:cs typeface="+mj-lt"/>
              </a:rPr>
              <a:t>Population Growth: Nile Vs. Mekong</a:t>
            </a:r>
            <a:endParaRPr lang="en-US">
              <a:solidFill>
                <a:srgbClr val="0070C0"/>
              </a:solidFill>
            </a:endParaRPr>
          </a:p>
        </p:txBody>
      </p:sp>
      <p:pic>
        <p:nvPicPr>
          <p:cNvPr id="4" name="Picture 4" descr="A picture containing person&#10;&#10;Description automatically generated">
            <a:extLst>
              <a:ext uri="{FF2B5EF4-FFF2-40B4-BE49-F238E27FC236}">
                <a16:creationId xmlns:a16="http://schemas.microsoft.com/office/drawing/2014/main" id="{DC828704-B2A2-40B7-BC29-5AB9D61ECC46}"/>
              </a:ext>
            </a:extLst>
          </p:cNvPr>
          <p:cNvPicPr>
            <a:picLocks noChangeAspect="1"/>
          </p:cNvPicPr>
          <p:nvPr/>
        </p:nvPicPr>
        <p:blipFill>
          <a:blip r:embed="rId3"/>
          <a:stretch>
            <a:fillRect/>
          </a:stretch>
        </p:blipFill>
        <p:spPr>
          <a:xfrm>
            <a:off x="787644" y="689953"/>
            <a:ext cx="747834" cy="1026013"/>
          </a:xfrm>
          <a:prstGeom prst="rect">
            <a:avLst/>
          </a:prstGeom>
        </p:spPr>
      </p:pic>
      <p:pic>
        <p:nvPicPr>
          <p:cNvPr id="6" name="Picture 6" descr="A picture containing text, map&#10;&#10;Description automatically generated">
            <a:extLst>
              <a:ext uri="{FF2B5EF4-FFF2-40B4-BE49-F238E27FC236}">
                <a16:creationId xmlns:a16="http://schemas.microsoft.com/office/drawing/2014/main" id="{490BEC0B-72D4-437A-9378-285F7A922B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1394" y="692395"/>
            <a:ext cx="1783617" cy="3510084"/>
          </a:xfrm>
          <a:prstGeom prst="rect">
            <a:avLst/>
          </a:prstGeom>
        </p:spPr>
      </p:pic>
      <p:pic>
        <p:nvPicPr>
          <p:cNvPr id="7" name="Picture 7" descr="A picture containing text, map&#10;&#10;Description automatically generated">
            <a:extLst>
              <a:ext uri="{FF2B5EF4-FFF2-40B4-BE49-F238E27FC236}">
                <a16:creationId xmlns:a16="http://schemas.microsoft.com/office/drawing/2014/main" id="{369169A2-67CF-4A34-88AB-D53D1EFAA0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21115" y="669193"/>
            <a:ext cx="1812925" cy="3510329"/>
          </a:xfrm>
          <a:prstGeom prst="rect">
            <a:avLst/>
          </a:prstGeom>
        </p:spPr>
      </p:pic>
      <p:pic>
        <p:nvPicPr>
          <p:cNvPr id="8" name="Picture 8" descr="A screenshot of a person&#10;&#10;Description automatically generated">
            <a:extLst>
              <a:ext uri="{FF2B5EF4-FFF2-40B4-BE49-F238E27FC236}">
                <a16:creationId xmlns:a16="http://schemas.microsoft.com/office/drawing/2014/main" id="{70401DD6-7E3D-4DD1-9A84-C7AE16920233}"/>
              </a:ext>
            </a:extLst>
          </p:cNvPr>
          <p:cNvPicPr>
            <a:picLocks noChangeAspect="1"/>
          </p:cNvPicPr>
          <p:nvPr/>
        </p:nvPicPr>
        <p:blipFill>
          <a:blip r:embed="rId6"/>
          <a:stretch>
            <a:fillRect/>
          </a:stretch>
        </p:blipFill>
        <p:spPr>
          <a:xfrm>
            <a:off x="2853836" y="694838"/>
            <a:ext cx="504825" cy="800100"/>
          </a:xfrm>
          <a:prstGeom prst="rect">
            <a:avLst/>
          </a:prstGeom>
        </p:spPr>
      </p:pic>
      <p:pic>
        <p:nvPicPr>
          <p:cNvPr id="9" name="Picture 9" descr="A picture containing person&#10;&#10;Description automatically generated">
            <a:extLst>
              <a:ext uri="{FF2B5EF4-FFF2-40B4-BE49-F238E27FC236}">
                <a16:creationId xmlns:a16="http://schemas.microsoft.com/office/drawing/2014/main" id="{1F42F652-E728-426A-AD20-A51B3C3AB712}"/>
              </a:ext>
            </a:extLst>
          </p:cNvPr>
          <p:cNvPicPr>
            <a:picLocks noChangeAspect="1"/>
          </p:cNvPicPr>
          <p:nvPr/>
        </p:nvPicPr>
        <p:blipFill>
          <a:blip r:embed="rId7"/>
          <a:stretch>
            <a:fillRect/>
          </a:stretch>
        </p:blipFill>
        <p:spPr>
          <a:xfrm>
            <a:off x="4755173" y="642328"/>
            <a:ext cx="504825" cy="771525"/>
          </a:xfrm>
          <a:prstGeom prst="rect">
            <a:avLst/>
          </a:prstGeom>
        </p:spPr>
      </p:pic>
      <p:pic>
        <p:nvPicPr>
          <p:cNvPr id="12" name="Picture 12" descr="A close up of a map&#10;&#10;Description automatically generated">
            <a:extLst>
              <a:ext uri="{FF2B5EF4-FFF2-40B4-BE49-F238E27FC236}">
                <a16:creationId xmlns:a16="http://schemas.microsoft.com/office/drawing/2014/main" id="{0669A752-19D7-4A53-AEF2-7A8BD38D7F4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5106" y="4285029"/>
            <a:ext cx="1656617" cy="2547815"/>
          </a:xfrm>
          <a:prstGeom prst="rect">
            <a:avLst/>
          </a:prstGeom>
        </p:spPr>
      </p:pic>
      <p:pic>
        <p:nvPicPr>
          <p:cNvPr id="13" name="Picture 13" descr="A picture containing text, map&#10;&#10;Description automatically generated">
            <a:extLst>
              <a:ext uri="{FF2B5EF4-FFF2-40B4-BE49-F238E27FC236}">
                <a16:creationId xmlns:a16="http://schemas.microsoft.com/office/drawing/2014/main" id="{EC67C4FE-FB60-4937-A700-0126D233FB6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855057" y="4281366"/>
            <a:ext cx="1676155" cy="2538046"/>
          </a:xfrm>
          <a:prstGeom prst="rect">
            <a:avLst/>
          </a:prstGeom>
        </p:spPr>
      </p:pic>
      <p:pic>
        <p:nvPicPr>
          <p:cNvPr id="14" name="Picture 14" descr="A close up of a map&#10;&#10;Description automatically generated">
            <a:extLst>
              <a:ext uri="{FF2B5EF4-FFF2-40B4-BE49-F238E27FC236}">
                <a16:creationId xmlns:a16="http://schemas.microsoft.com/office/drawing/2014/main" id="{7C66770B-7806-46A1-91FB-9B268F414F7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824778" y="4277701"/>
            <a:ext cx="1685924" cy="2538778"/>
          </a:xfrm>
          <a:prstGeom prst="rect">
            <a:avLst/>
          </a:prstGeom>
        </p:spPr>
      </p:pic>
      <p:pic>
        <p:nvPicPr>
          <p:cNvPr id="15" name="Picture 15" descr="A screenshot of a cell phone&#10;&#10;Description automatically generated">
            <a:extLst>
              <a:ext uri="{FF2B5EF4-FFF2-40B4-BE49-F238E27FC236}">
                <a16:creationId xmlns:a16="http://schemas.microsoft.com/office/drawing/2014/main" id="{C59A954F-522F-49B3-BBEE-7DF57358841B}"/>
              </a:ext>
            </a:extLst>
          </p:cNvPr>
          <p:cNvPicPr>
            <a:picLocks noChangeAspect="1"/>
          </p:cNvPicPr>
          <p:nvPr/>
        </p:nvPicPr>
        <p:blipFill>
          <a:blip r:embed="rId11"/>
          <a:stretch>
            <a:fillRect/>
          </a:stretch>
        </p:blipFill>
        <p:spPr>
          <a:xfrm>
            <a:off x="5915269" y="4274039"/>
            <a:ext cx="582978" cy="792773"/>
          </a:xfrm>
          <a:prstGeom prst="rect">
            <a:avLst/>
          </a:prstGeom>
        </p:spPr>
      </p:pic>
      <p:pic>
        <p:nvPicPr>
          <p:cNvPr id="16" name="Picture 16" descr="A screenshot of a cell phone&#10;&#10;Description automatically generated">
            <a:extLst>
              <a:ext uri="{FF2B5EF4-FFF2-40B4-BE49-F238E27FC236}">
                <a16:creationId xmlns:a16="http://schemas.microsoft.com/office/drawing/2014/main" id="{CA9AF854-B603-40BD-9ED0-52DD9F82CAF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072298" y="4328991"/>
            <a:ext cx="466725" cy="685800"/>
          </a:xfrm>
          <a:prstGeom prst="rect">
            <a:avLst/>
          </a:prstGeom>
        </p:spPr>
      </p:pic>
      <p:pic>
        <p:nvPicPr>
          <p:cNvPr id="17" name="Picture 17" descr="A close up of a hand&#10;&#10;Description automatically generated">
            <a:extLst>
              <a:ext uri="{FF2B5EF4-FFF2-40B4-BE49-F238E27FC236}">
                <a16:creationId xmlns:a16="http://schemas.microsoft.com/office/drawing/2014/main" id="{44CA0DF0-B68B-4A85-9B7C-17D4BA5614D5}"/>
              </a:ext>
            </a:extLst>
          </p:cNvPr>
          <p:cNvPicPr>
            <a:picLocks noChangeAspect="1"/>
          </p:cNvPicPr>
          <p:nvPr/>
        </p:nvPicPr>
        <p:blipFill>
          <a:blip r:embed="rId13"/>
          <a:stretch>
            <a:fillRect/>
          </a:stretch>
        </p:blipFill>
        <p:spPr>
          <a:xfrm>
            <a:off x="3915019" y="4286250"/>
            <a:ext cx="631824" cy="784713"/>
          </a:xfrm>
          <a:prstGeom prst="rect">
            <a:avLst/>
          </a:prstGeom>
        </p:spPr>
      </p:pic>
      <p:sp>
        <p:nvSpPr>
          <p:cNvPr id="19" name="TextBox 18">
            <a:extLst>
              <a:ext uri="{FF2B5EF4-FFF2-40B4-BE49-F238E27FC236}">
                <a16:creationId xmlns:a16="http://schemas.microsoft.com/office/drawing/2014/main" id="{FDF155D1-4960-4E8D-9512-9D708671FBC0}"/>
              </a:ext>
            </a:extLst>
          </p:cNvPr>
          <p:cNvSpPr txBox="1"/>
          <p:nvPr/>
        </p:nvSpPr>
        <p:spPr>
          <a:xfrm rot="-5400000">
            <a:off x="-419100" y="2140438"/>
            <a:ext cx="16783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Nile</a:t>
            </a:r>
            <a:r>
              <a:rPr lang="en-US" b="1">
                <a:ea typeface="+mn-lt"/>
                <a:cs typeface="+mn-lt"/>
              </a:rPr>
              <a:t> Basin</a:t>
            </a:r>
          </a:p>
        </p:txBody>
      </p:sp>
      <p:sp>
        <p:nvSpPr>
          <p:cNvPr id="20" name="TextBox 19">
            <a:extLst>
              <a:ext uri="{FF2B5EF4-FFF2-40B4-BE49-F238E27FC236}">
                <a16:creationId xmlns:a16="http://schemas.microsoft.com/office/drawing/2014/main" id="{B69DE4E8-64FA-4BBE-8AE5-96D481AE5DF5}"/>
              </a:ext>
            </a:extLst>
          </p:cNvPr>
          <p:cNvSpPr txBox="1"/>
          <p:nvPr/>
        </p:nvSpPr>
        <p:spPr>
          <a:xfrm rot="-5400000">
            <a:off x="-546100" y="5051670"/>
            <a:ext cx="20300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Roboto"/>
              </a:rPr>
              <a:t>Mekong Basin​</a:t>
            </a:r>
            <a:endParaRPr lang="en-US" b="1"/>
          </a:p>
        </p:txBody>
      </p:sp>
      <p:grpSp>
        <p:nvGrpSpPr>
          <p:cNvPr id="35" name="Group 34">
            <a:extLst>
              <a:ext uri="{FF2B5EF4-FFF2-40B4-BE49-F238E27FC236}">
                <a16:creationId xmlns:a16="http://schemas.microsoft.com/office/drawing/2014/main" id="{7EE15C41-17FE-41C3-969E-7B2CEDD43718}"/>
              </a:ext>
            </a:extLst>
          </p:cNvPr>
          <p:cNvGrpSpPr/>
          <p:nvPr/>
        </p:nvGrpSpPr>
        <p:grpSpPr>
          <a:xfrm>
            <a:off x="7037509" y="1342048"/>
            <a:ext cx="4956175" cy="2746131"/>
            <a:chOff x="6988663" y="726586"/>
            <a:chExt cx="4956175" cy="2746131"/>
          </a:xfrm>
        </p:grpSpPr>
        <p:pic>
          <p:nvPicPr>
            <p:cNvPr id="10" name="Picture 10" descr="A screenshot of a cell phone&#10;&#10;Description automatically generated">
              <a:extLst>
                <a:ext uri="{FF2B5EF4-FFF2-40B4-BE49-F238E27FC236}">
                  <a16:creationId xmlns:a16="http://schemas.microsoft.com/office/drawing/2014/main" id="{55C1AD17-4C37-4AB3-9829-ED8AD7605DDE}"/>
                </a:ext>
              </a:extLst>
            </p:cNvPr>
            <p:cNvPicPr>
              <a:picLocks noChangeAspect="1"/>
            </p:cNvPicPr>
            <p:nvPr/>
          </p:nvPicPr>
          <p:blipFill>
            <a:blip r:embed="rId14"/>
            <a:stretch>
              <a:fillRect/>
            </a:stretch>
          </p:blipFill>
          <p:spPr>
            <a:xfrm>
              <a:off x="6988663" y="726586"/>
              <a:ext cx="4956175" cy="2746131"/>
            </a:xfrm>
            <a:prstGeom prst="rect">
              <a:avLst/>
            </a:prstGeom>
          </p:spPr>
        </p:pic>
        <p:cxnSp>
          <p:nvCxnSpPr>
            <p:cNvPr id="22" name="Straight Arrow Connector 21">
              <a:extLst>
                <a:ext uri="{FF2B5EF4-FFF2-40B4-BE49-F238E27FC236}">
                  <a16:creationId xmlns:a16="http://schemas.microsoft.com/office/drawing/2014/main" id="{589B7EA6-7530-48FC-84D8-102EA2C1099F}"/>
                </a:ext>
              </a:extLst>
            </p:cNvPr>
            <p:cNvCxnSpPr/>
            <p:nvPr/>
          </p:nvCxnSpPr>
          <p:spPr>
            <a:xfrm flipV="1">
              <a:off x="7618290" y="1049460"/>
              <a:ext cx="279401" cy="9417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565099CB-18D6-4978-88A9-72937D1ABCC0}"/>
                </a:ext>
              </a:extLst>
            </p:cNvPr>
            <p:cNvCxnSpPr>
              <a:cxnSpLocks/>
            </p:cNvCxnSpPr>
            <p:nvPr/>
          </p:nvCxnSpPr>
          <p:spPr>
            <a:xfrm flipV="1">
              <a:off x="8204444" y="2221767"/>
              <a:ext cx="269632" cy="1992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0198AD9-D807-4433-9453-4D4F8C7F683E}"/>
                </a:ext>
              </a:extLst>
            </p:cNvPr>
            <p:cNvCxnSpPr>
              <a:cxnSpLocks/>
            </p:cNvCxnSpPr>
            <p:nvPr/>
          </p:nvCxnSpPr>
          <p:spPr>
            <a:xfrm flipV="1">
              <a:off x="8595212" y="1655150"/>
              <a:ext cx="328247" cy="4044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437D1A7D-FC47-4830-A204-362B95623FA7}"/>
                </a:ext>
              </a:extLst>
            </p:cNvPr>
            <p:cNvCxnSpPr>
              <a:cxnSpLocks/>
            </p:cNvCxnSpPr>
            <p:nvPr/>
          </p:nvCxnSpPr>
          <p:spPr>
            <a:xfrm flipV="1">
              <a:off x="9132520" y="2592998"/>
              <a:ext cx="338016" cy="39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01AAD2B4-F228-4202-9523-3B26641AF9B5}"/>
                </a:ext>
              </a:extLst>
            </p:cNvPr>
            <p:cNvCxnSpPr>
              <a:cxnSpLocks/>
            </p:cNvCxnSpPr>
            <p:nvPr/>
          </p:nvCxnSpPr>
          <p:spPr>
            <a:xfrm flipV="1">
              <a:off x="9552598" y="2290151"/>
              <a:ext cx="367323" cy="2090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F4F79341-AF66-4A68-9FEE-8B0A60FFAD2E}"/>
                </a:ext>
              </a:extLst>
            </p:cNvPr>
            <p:cNvCxnSpPr>
              <a:cxnSpLocks/>
            </p:cNvCxnSpPr>
            <p:nvPr/>
          </p:nvCxnSpPr>
          <p:spPr>
            <a:xfrm flipV="1">
              <a:off x="9982444" y="1489076"/>
              <a:ext cx="308708" cy="5119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A8C1BD7F-0304-42AF-B375-92CAE3B56A19}"/>
                </a:ext>
              </a:extLst>
            </p:cNvPr>
            <p:cNvCxnSpPr>
              <a:cxnSpLocks/>
            </p:cNvCxnSpPr>
            <p:nvPr/>
          </p:nvCxnSpPr>
          <p:spPr>
            <a:xfrm flipV="1">
              <a:off x="10949597" y="2397613"/>
              <a:ext cx="328247" cy="1797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2986F80-B152-46E6-B793-FE56A6B6EA0B}"/>
                </a:ext>
              </a:extLst>
            </p:cNvPr>
            <p:cNvCxnSpPr>
              <a:cxnSpLocks/>
            </p:cNvCxnSpPr>
            <p:nvPr/>
          </p:nvCxnSpPr>
          <p:spPr>
            <a:xfrm flipV="1">
              <a:off x="11418521" y="2114305"/>
              <a:ext cx="230555" cy="3556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36" name="Group 35">
            <a:extLst>
              <a:ext uri="{FF2B5EF4-FFF2-40B4-BE49-F238E27FC236}">
                <a16:creationId xmlns:a16="http://schemas.microsoft.com/office/drawing/2014/main" id="{DF6B932F-1B9D-46CC-82D9-DBF057260035}"/>
              </a:ext>
            </a:extLst>
          </p:cNvPr>
          <p:cNvGrpSpPr/>
          <p:nvPr/>
        </p:nvGrpSpPr>
        <p:grpSpPr>
          <a:xfrm>
            <a:off x="7033847" y="4171462"/>
            <a:ext cx="4965944" cy="2646728"/>
            <a:chOff x="7033847" y="4171462"/>
            <a:chExt cx="4965944" cy="2646728"/>
          </a:xfrm>
        </p:grpSpPr>
        <p:pic>
          <p:nvPicPr>
            <p:cNvPr id="11" name="Picture 11" descr="A screenshot of a cell phone&#10;&#10;Description automatically generated">
              <a:extLst>
                <a:ext uri="{FF2B5EF4-FFF2-40B4-BE49-F238E27FC236}">
                  <a16:creationId xmlns:a16="http://schemas.microsoft.com/office/drawing/2014/main" id="{E014B4E5-9C9B-48DE-BEC1-3356E4FDE433}"/>
                </a:ext>
              </a:extLst>
            </p:cNvPr>
            <p:cNvPicPr>
              <a:picLocks noChangeAspect="1"/>
            </p:cNvPicPr>
            <p:nvPr/>
          </p:nvPicPr>
          <p:blipFill>
            <a:blip r:embed="rId15"/>
            <a:stretch>
              <a:fillRect/>
            </a:stretch>
          </p:blipFill>
          <p:spPr>
            <a:xfrm>
              <a:off x="7033847" y="4171462"/>
              <a:ext cx="4965944" cy="2646728"/>
            </a:xfrm>
            <a:prstGeom prst="rect">
              <a:avLst/>
            </a:prstGeom>
          </p:spPr>
        </p:pic>
        <p:cxnSp>
          <p:nvCxnSpPr>
            <p:cNvPr id="30" name="Straight Arrow Connector 29">
              <a:extLst>
                <a:ext uri="{FF2B5EF4-FFF2-40B4-BE49-F238E27FC236}">
                  <a16:creationId xmlns:a16="http://schemas.microsoft.com/office/drawing/2014/main" id="{EFAC57CE-609E-4236-A545-881102B25B90}"/>
                </a:ext>
              </a:extLst>
            </p:cNvPr>
            <p:cNvCxnSpPr>
              <a:cxnSpLocks/>
            </p:cNvCxnSpPr>
            <p:nvPr/>
          </p:nvCxnSpPr>
          <p:spPr>
            <a:xfrm flipV="1">
              <a:off x="7823443" y="6158766"/>
              <a:ext cx="465016" cy="1504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123580C4-1B9B-4F4E-A608-7261B7F141CE}"/>
                </a:ext>
              </a:extLst>
            </p:cNvPr>
            <p:cNvCxnSpPr>
              <a:cxnSpLocks/>
            </p:cNvCxnSpPr>
            <p:nvPr/>
          </p:nvCxnSpPr>
          <p:spPr>
            <a:xfrm flipV="1">
              <a:off x="8692905" y="5767998"/>
              <a:ext cx="562708" cy="234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125BF6B6-F61E-4B75-B30C-084215461BAF}"/>
                </a:ext>
              </a:extLst>
            </p:cNvPr>
            <p:cNvCxnSpPr>
              <a:cxnSpLocks/>
            </p:cNvCxnSpPr>
            <p:nvPr/>
          </p:nvCxnSpPr>
          <p:spPr>
            <a:xfrm flipV="1">
              <a:off x="9464674" y="4537074"/>
              <a:ext cx="367324" cy="7268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E4E520FD-B168-4B95-8805-CF71A4EE9DCB}"/>
                </a:ext>
              </a:extLst>
            </p:cNvPr>
            <p:cNvCxnSpPr>
              <a:cxnSpLocks/>
            </p:cNvCxnSpPr>
            <p:nvPr/>
          </p:nvCxnSpPr>
          <p:spPr>
            <a:xfrm flipV="1">
              <a:off x="10373212" y="5689844"/>
              <a:ext cx="425939" cy="2579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21B53871-75A9-4426-8695-CF3D21CFFCC6}"/>
                </a:ext>
              </a:extLst>
            </p:cNvPr>
            <p:cNvCxnSpPr>
              <a:cxnSpLocks/>
            </p:cNvCxnSpPr>
            <p:nvPr/>
          </p:nvCxnSpPr>
          <p:spPr>
            <a:xfrm flipV="1">
              <a:off x="11115674" y="6129459"/>
              <a:ext cx="543170" cy="918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37" name="Graphic 37" descr="Body builder">
            <a:extLst>
              <a:ext uri="{FF2B5EF4-FFF2-40B4-BE49-F238E27FC236}">
                <a16:creationId xmlns:a16="http://schemas.microsoft.com/office/drawing/2014/main" id="{E79F3309-5C61-46FB-B930-39BDE69F7A7E}"/>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525426" y="422398"/>
            <a:ext cx="513863" cy="504094"/>
          </a:xfrm>
          <a:prstGeom prst="rect">
            <a:avLst/>
          </a:prstGeom>
        </p:spPr>
      </p:pic>
      <p:sp>
        <p:nvSpPr>
          <p:cNvPr id="3" name="TextBox 2">
            <a:extLst>
              <a:ext uri="{FF2B5EF4-FFF2-40B4-BE49-F238E27FC236}">
                <a16:creationId xmlns:a16="http://schemas.microsoft.com/office/drawing/2014/main" id="{F667457B-EB5B-4949-B8C2-CCA0744C77F8}"/>
              </a:ext>
            </a:extLst>
          </p:cNvPr>
          <p:cNvSpPr txBox="1"/>
          <p:nvPr/>
        </p:nvSpPr>
        <p:spPr>
          <a:xfrm>
            <a:off x="7036719" y="123645"/>
            <a:ext cx="5040163" cy="1041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tx2"/>
                </a:solidFill>
              </a:rPr>
              <a:t>Population in both basins grow fast =&gt; </a:t>
            </a:r>
            <a:r>
              <a:rPr lang="en-US" sz="2000">
                <a:solidFill>
                  <a:schemeClr val="tx2"/>
                </a:solidFill>
              </a:rPr>
              <a:t>leading to increased demand for water </a:t>
            </a:r>
            <a:r>
              <a:rPr lang="en-US" sz="2000" dirty="0">
                <a:solidFill>
                  <a:schemeClr val="tx2"/>
                </a:solidFill>
              </a:rPr>
              <a:t>&amp; food</a:t>
            </a:r>
          </a:p>
        </p:txBody>
      </p:sp>
    </p:spTree>
    <p:extLst>
      <p:ext uri="{BB962C8B-B14F-4D97-AF65-F5344CB8AC3E}">
        <p14:creationId xmlns:p14="http://schemas.microsoft.com/office/powerpoint/2010/main" val="33233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628B-E54F-48B3-92C0-58B3DE434844}"/>
              </a:ext>
            </a:extLst>
          </p:cNvPr>
          <p:cNvSpPr>
            <a:spLocks noGrp="1"/>
          </p:cNvSpPr>
          <p:nvPr>
            <p:ph type="title"/>
          </p:nvPr>
        </p:nvSpPr>
        <p:spPr>
          <a:xfrm>
            <a:off x="1334938" y="234350"/>
            <a:ext cx="9980682" cy="593755"/>
          </a:xfrm>
        </p:spPr>
        <p:txBody>
          <a:bodyPr>
            <a:normAutofit/>
          </a:bodyPr>
          <a:lstStyle/>
          <a:p>
            <a:pPr algn="ctr"/>
            <a:r>
              <a:rPr lang="en-US" sz="3200" b="1">
                <a:solidFill>
                  <a:srgbClr val="0070C0"/>
                </a:solidFill>
              </a:rPr>
              <a:t>Land resource is debilitating (Soil Depth)</a:t>
            </a:r>
            <a:endParaRPr lang="en-US" b="1">
              <a:solidFill>
                <a:srgbClr val="0070C0"/>
              </a:solidFill>
            </a:endParaRPr>
          </a:p>
        </p:txBody>
      </p:sp>
      <p:sp>
        <p:nvSpPr>
          <p:cNvPr id="8" name="TextBox 7">
            <a:extLst>
              <a:ext uri="{FF2B5EF4-FFF2-40B4-BE49-F238E27FC236}">
                <a16:creationId xmlns:a16="http://schemas.microsoft.com/office/drawing/2014/main" id="{D20F3026-4013-4742-B825-3DD82C700066}"/>
              </a:ext>
            </a:extLst>
          </p:cNvPr>
          <p:cNvSpPr txBox="1"/>
          <p:nvPr/>
        </p:nvSpPr>
        <p:spPr>
          <a:xfrm>
            <a:off x="3919269" y="1978324"/>
            <a:ext cx="436783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Soil depth in the Ethiopian highlands is already shallow. Every cm lost due to soil erosion, contribute to:</a:t>
            </a:r>
          </a:p>
          <a:p>
            <a:endParaRPr lang="en-US" dirty="0"/>
          </a:p>
          <a:p>
            <a:pPr marL="285750" indent="-285750">
              <a:buFont typeface="Wingdings"/>
              <a:buChar char="§"/>
            </a:pPr>
            <a:r>
              <a:rPr lang="en-US" dirty="0"/>
              <a:t>Reduced soil water holding capacity;</a:t>
            </a:r>
          </a:p>
          <a:p>
            <a:pPr marL="285750" indent="-285750">
              <a:buFont typeface="Wingdings"/>
              <a:buChar char="§"/>
            </a:pPr>
            <a:r>
              <a:rPr lang="en-US" dirty="0"/>
              <a:t>Limited buffering capacity for dry spells;</a:t>
            </a:r>
          </a:p>
          <a:p>
            <a:pPr marL="285750" indent="-285750">
              <a:buFont typeface="Wingdings"/>
              <a:buChar char="§"/>
            </a:pPr>
            <a:r>
              <a:rPr lang="en-US" dirty="0"/>
              <a:t>Reduced soil nutrients;</a:t>
            </a:r>
          </a:p>
          <a:p>
            <a:pPr marL="285750" indent="-285750">
              <a:buFont typeface="Wingdings"/>
              <a:buChar char="§"/>
            </a:pPr>
            <a:r>
              <a:rPr lang="en-US" dirty="0"/>
              <a:t>Therefore, reduced land and agricultural </a:t>
            </a:r>
            <a:r>
              <a:rPr lang="en-US" dirty="0">
                <a:ea typeface="+mn-lt"/>
                <a:cs typeface="+mn-lt"/>
              </a:rPr>
              <a:t>productivity</a:t>
            </a:r>
            <a:endParaRPr lang="en-US" dirty="0"/>
          </a:p>
        </p:txBody>
      </p:sp>
      <p:pic>
        <p:nvPicPr>
          <p:cNvPr id="11" name="Picture 11" descr="A picture containing text, map&#10;&#10;Description automatically generated">
            <a:extLst>
              <a:ext uri="{FF2B5EF4-FFF2-40B4-BE49-F238E27FC236}">
                <a16:creationId xmlns:a16="http://schemas.microsoft.com/office/drawing/2014/main" id="{EEE56A1C-54A8-4AFF-A8BC-8358F3697050}"/>
              </a:ext>
            </a:extLst>
          </p:cNvPr>
          <p:cNvPicPr>
            <a:picLocks noChangeAspect="1"/>
          </p:cNvPicPr>
          <p:nvPr/>
        </p:nvPicPr>
        <p:blipFill>
          <a:blip r:embed="rId2"/>
          <a:stretch>
            <a:fillRect/>
          </a:stretch>
        </p:blipFill>
        <p:spPr>
          <a:xfrm>
            <a:off x="8338815" y="1371600"/>
            <a:ext cx="3378785" cy="5322498"/>
          </a:xfrm>
          <a:prstGeom prst="rect">
            <a:avLst/>
          </a:prstGeom>
        </p:spPr>
      </p:pic>
      <p:pic>
        <p:nvPicPr>
          <p:cNvPr id="12" name="Picture 12" descr="A picture containing text, map&#10;&#10;Description automatically generated">
            <a:extLst>
              <a:ext uri="{FF2B5EF4-FFF2-40B4-BE49-F238E27FC236}">
                <a16:creationId xmlns:a16="http://schemas.microsoft.com/office/drawing/2014/main" id="{A90B23C3-255A-49CE-A48E-1AA549F0761A}"/>
              </a:ext>
            </a:extLst>
          </p:cNvPr>
          <p:cNvPicPr>
            <a:picLocks noChangeAspect="1"/>
          </p:cNvPicPr>
          <p:nvPr/>
        </p:nvPicPr>
        <p:blipFill>
          <a:blip r:embed="rId3"/>
          <a:stretch>
            <a:fillRect/>
          </a:stretch>
        </p:blipFill>
        <p:spPr>
          <a:xfrm>
            <a:off x="780004" y="1385977"/>
            <a:ext cx="2666936" cy="5236233"/>
          </a:xfrm>
          <a:prstGeom prst="rect">
            <a:avLst/>
          </a:prstGeom>
        </p:spPr>
      </p:pic>
      <p:pic>
        <p:nvPicPr>
          <p:cNvPr id="13" name="Picture 13" descr="A screenshot of a cell phone&#10;&#10;Description automatically generated">
            <a:extLst>
              <a:ext uri="{FF2B5EF4-FFF2-40B4-BE49-F238E27FC236}">
                <a16:creationId xmlns:a16="http://schemas.microsoft.com/office/drawing/2014/main" id="{253164FE-BB6A-4BFC-BE2A-C9B90A87F371}"/>
              </a:ext>
            </a:extLst>
          </p:cNvPr>
          <p:cNvPicPr>
            <a:picLocks noChangeAspect="1"/>
          </p:cNvPicPr>
          <p:nvPr/>
        </p:nvPicPr>
        <p:blipFill>
          <a:blip r:embed="rId4"/>
          <a:stretch>
            <a:fillRect/>
          </a:stretch>
        </p:blipFill>
        <p:spPr>
          <a:xfrm>
            <a:off x="597200" y="5220239"/>
            <a:ext cx="1120355" cy="1406465"/>
          </a:xfrm>
          <a:prstGeom prst="rect">
            <a:avLst/>
          </a:prstGeom>
        </p:spPr>
      </p:pic>
      <p:pic>
        <p:nvPicPr>
          <p:cNvPr id="14" name="Picture 14" descr="A picture containing holding&#10;&#10;Description automatically generated">
            <a:extLst>
              <a:ext uri="{FF2B5EF4-FFF2-40B4-BE49-F238E27FC236}">
                <a16:creationId xmlns:a16="http://schemas.microsoft.com/office/drawing/2014/main" id="{B63C32CC-7DDA-4F72-AA94-CE41CB3B3767}"/>
              </a:ext>
            </a:extLst>
          </p:cNvPr>
          <p:cNvPicPr>
            <a:picLocks noChangeAspect="1"/>
          </p:cNvPicPr>
          <p:nvPr/>
        </p:nvPicPr>
        <p:blipFill>
          <a:blip r:embed="rId5"/>
          <a:stretch>
            <a:fillRect/>
          </a:stretch>
        </p:blipFill>
        <p:spPr>
          <a:xfrm>
            <a:off x="8409047" y="5196427"/>
            <a:ext cx="1124848" cy="1454090"/>
          </a:xfrm>
          <a:prstGeom prst="rect">
            <a:avLst/>
          </a:prstGeom>
        </p:spPr>
      </p:pic>
    </p:spTree>
    <p:extLst>
      <p:ext uri="{BB962C8B-B14F-4D97-AF65-F5344CB8AC3E}">
        <p14:creationId xmlns:p14="http://schemas.microsoft.com/office/powerpoint/2010/main" val="92618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27CD8EA-A2A9-4BAE-BAD4-59DFD2B08568}"/>
              </a:ext>
            </a:extLst>
          </p:cNvPr>
          <p:cNvSpPr>
            <a:spLocks noGrp="1"/>
          </p:cNvSpPr>
          <p:nvPr>
            <p:ph type="title"/>
          </p:nvPr>
        </p:nvSpPr>
        <p:spPr>
          <a:xfrm>
            <a:off x="1148032" y="277482"/>
            <a:ext cx="9980682" cy="593755"/>
          </a:xfrm>
        </p:spPr>
        <p:txBody>
          <a:bodyPr>
            <a:normAutofit/>
          </a:bodyPr>
          <a:lstStyle/>
          <a:p>
            <a:pPr algn="ctr"/>
            <a:r>
              <a:rPr lang="en-US" sz="3200" b="1">
                <a:solidFill>
                  <a:srgbClr val="0070C0"/>
                </a:solidFill>
              </a:rPr>
              <a:t>Land resource is debilitating (Soil OM)</a:t>
            </a:r>
            <a:endParaRPr lang="en-US" b="1">
              <a:solidFill>
                <a:srgbClr val="0070C0"/>
              </a:solidFill>
            </a:endParaRPr>
          </a:p>
        </p:txBody>
      </p:sp>
      <p:sp>
        <p:nvSpPr>
          <p:cNvPr id="2" name="TextBox 1">
            <a:extLst>
              <a:ext uri="{FF2B5EF4-FFF2-40B4-BE49-F238E27FC236}">
                <a16:creationId xmlns:a16="http://schemas.microsoft.com/office/drawing/2014/main" id="{164AB220-0F39-400E-B546-ACF18EC96173}"/>
              </a:ext>
            </a:extLst>
          </p:cNvPr>
          <p:cNvSpPr txBox="1"/>
          <p:nvPr/>
        </p:nvSpPr>
        <p:spPr>
          <a:xfrm>
            <a:off x="3257910" y="2078966"/>
            <a:ext cx="544614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dirty="0">
                <a:solidFill>
                  <a:schemeClr val="tx2"/>
                </a:solidFill>
                <a:latin typeface="Bookman Old Style"/>
              </a:rPr>
              <a:t>SOM increases soil water-holding capacity, nutrients, and ameliorate soil structure</a:t>
            </a:r>
          </a:p>
          <a:p>
            <a:pPr marL="285750" indent="-285750">
              <a:buFont typeface="Wingdings"/>
              <a:buChar char="§"/>
            </a:pPr>
            <a:endParaRPr lang="en-US" dirty="0">
              <a:solidFill>
                <a:schemeClr val="tx2"/>
              </a:solidFill>
              <a:latin typeface="Bookman Old Style"/>
            </a:endParaRPr>
          </a:p>
          <a:p>
            <a:pPr marL="285750" indent="-285750">
              <a:buFont typeface="Wingdings"/>
              <a:buChar char="§"/>
            </a:pPr>
            <a:r>
              <a:rPr lang="en-US" dirty="0">
                <a:solidFill>
                  <a:schemeClr val="tx2"/>
                </a:solidFill>
                <a:latin typeface="Bookman Old Style"/>
              </a:rPr>
              <a:t>However, Soil OM is declining due to:</a:t>
            </a:r>
          </a:p>
          <a:p>
            <a:pPr marL="285750" indent="-285750">
              <a:buFont typeface="Wingdings"/>
              <a:buChar char="§"/>
            </a:pPr>
            <a:endParaRPr lang="en-US" dirty="0">
              <a:solidFill>
                <a:schemeClr val="tx2"/>
              </a:solidFill>
              <a:latin typeface="Bookman Old Style"/>
            </a:endParaRPr>
          </a:p>
          <a:p>
            <a:pPr marL="742950" lvl="1" indent="-285750">
              <a:buFont typeface="Wingdings"/>
              <a:buChar char="§"/>
            </a:pPr>
            <a:r>
              <a:rPr lang="en-US" dirty="0">
                <a:solidFill>
                  <a:schemeClr val="tx2"/>
                </a:solidFill>
                <a:latin typeface="Bookman Old Style"/>
              </a:rPr>
              <a:t>Soil erosion</a:t>
            </a:r>
            <a:endParaRPr lang="en-US" dirty="0">
              <a:solidFill>
                <a:schemeClr val="tx2"/>
              </a:solidFill>
              <a:latin typeface="Euphemia"/>
            </a:endParaRPr>
          </a:p>
          <a:p>
            <a:pPr marL="742950" lvl="1" indent="-285750">
              <a:buFont typeface="Wingdings"/>
              <a:buChar char="§"/>
            </a:pPr>
            <a:r>
              <a:rPr lang="en-US" dirty="0">
                <a:solidFill>
                  <a:schemeClr val="tx2"/>
                </a:solidFill>
                <a:latin typeface="Bookman Old Style"/>
              </a:rPr>
              <a:t>Complete removal of crop residue for various purposes</a:t>
            </a:r>
            <a:endParaRPr lang="en-US" dirty="0">
              <a:solidFill>
                <a:schemeClr val="tx2"/>
              </a:solidFill>
              <a:latin typeface="Euphemia"/>
            </a:endParaRPr>
          </a:p>
          <a:p>
            <a:pPr marL="742950" lvl="1" indent="-285750">
              <a:buFont typeface="Wingdings"/>
              <a:buChar char="§"/>
            </a:pPr>
            <a:r>
              <a:rPr lang="en-US" dirty="0">
                <a:solidFill>
                  <a:schemeClr val="tx2"/>
                </a:solidFill>
                <a:latin typeface="Bookman Old Style"/>
              </a:rPr>
              <a:t>Use of cow dungs for fuel purposes</a:t>
            </a:r>
            <a:endParaRPr lang="en-US" dirty="0">
              <a:solidFill>
                <a:schemeClr val="tx2"/>
              </a:solidFill>
              <a:latin typeface="Euphemia"/>
            </a:endParaRPr>
          </a:p>
          <a:p>
            <a:pPr marL="742950" lvl="1" indent="-285750">
              <a:buFont typeface="Wingdings"/>
              <a:buChar char="§"/>
            </a:pPr>
            <a:endParaRPr lang="en-US" dirty="0">
              <a:solidFill>
                <a:schemeClr val="tx2"/>
              </a:solidFill>
              <a:latin typeface="Bookman Old Style"/>
            </a:endParaRPr>
          </a:p>
        </p:txBody>
      </p:sp>
      <p:pic>
        <p:nvPicPr>
          <p:cNvPr id="3" name="Picture 3" descr="A picture containing text, map&#10;&#10;Description automatically generated">
            <a:extLst>
              <a:ext uri="{FF2B5EF4-FFF2-40B4-BE49-F238E27FC236}">
                <a16:creationId xmlns:a16="http://schemas.microsoft.com/office/drawing/2014/main" id="{5428DF2E-EFF3-45B1-ACAF-BEA7D8725D1B}"/>
              </a:ext>
            </a:extLst>
          </p:cNvPr>
          <p:cNvPicPr>
            <a:picLocks noChangeAspect="1"/>
          </p:cNvPicPr>
          <p:nvPr/>
        </p:nvPicPr>
        <p:blipFill>
          <a:blip r:embed="rId2"/>
          <a:stretch>
            <a:fillRect/>
          </a:stretch>
        </p:blipFill>
        <p:spPr>
          <a:xfrm>
            <a:off x="381144" y="1199071"/>
            <a:ext cx="2616392" cy="5466271"/>
          </a:xfrm>
          <a:prstGeom prst="rect">
            <a:avLst/>
          </a:prstGeom>
        </p:spPr>
      </p:pic>
      <p:pic>
        <p:nvPicPr>
          <p:cNvPr id="4" name="Picture 5" descr="A screenshot of a cell phone&#10;&#10;Description automatically generated">
            <a:extLst>
              <a:ext uri="{FF2B5EF4-FFF2-40B4-BE49-F238E27FC236}">
                <a16:creationId xmlns:a16="http://schemas.microsoft.com/office/drawing/2014/main" id="{F906C41C-DFEB-4C07-9754-7F3F4DE764B2}"/>
              </a:ext>
            </a:extLst>
          </p:cNvPr>
          <p:cNvPicPr>
            <a:picLocks noChangeAspect="1"/>
          </p:cNvPicPr>
          <p:nvPr/>
        </p:nvPicPr>
        <p:blipFill>
          <a:blip r:embed="rId3"/>
          <a:stretch>
            <a:fillRect/>
          </a:stretch>
        </p:blipFill>
        <p:spPr>
          <a:xfrm>
            <a:off x="285571" y="5282512"/>
            <a:ext cx="1067878" cy="1382562"/>
          </a:xfrm>
          <a:prstGeom prst="rect">
            <a:avLst/>
          </a:prstGeom>
        </p:spPr>
      </p:pic>
      <p:pic>
        <p:nvPicPr>
          <p:cNvPr id="8" name="Picture 8" descr="A picture containing text, map&#10;&#10;Description automatically generated">
            <a:extLst>
              <a:ext uri="{FF2B5EF4-FFF2-40B4-BE49-F238E27FC236}">
                <a16:creationId xmlns:a16="http://schemas.microsoft.com/office/drawing/2014/main" id="{94425E82-89DF-4DCA-86D9-246E4FC6D282}"/>
              </a:ext>
            </a:extLst>
          </p:cNvPr>
          <p:cNvPicPr>
            <a:picLocks noChangeAspect="1"/>
          </p:cNvPicPr>
          <p:nvPr/>
        </p:nvPicPr>
        <p:blipFill>
          <a:blip r:embed="rId4"/>
          <a:stretch>
            <a:fillRect/>
          </a:stretch>
        </p:blipFill>
        <p:spPr>
          <a:xfrm>
            <a:off x="8927424" y="1544128"/>
            <a:ext cx="3265489" cy="5121214"/>
          </a:xfrm>
          <a:prstGeom prst="rect">
            <a:avLst/>
          </a:prstGeom>
        </p:spPr>
      </p:pic>
      <p:pic>
        <p:nvPicPr>
          <p:cNvPr id="9" name="Picture 9" descr="A screenshot of a cell phone&#10;&#10;Description automatically generated">
            <a:extLst>
              <a:ext uri="{FF2B5EF4-FFF2-40B4-BE49-F238E27FC236}">
                <a16:creationId xmlns:a16="http://schemas.microsoft.com/office/drawing/2014/main" id="{BD283FBB-B3A6-464C-8BD2-C68F35CDABCF}"/>
              </a:ext>
            </a:extLst>
          </p:cNvPr>
          <p:cNvPicPr>
            <a:picLocks noChangeAspect="1"/>
          </p:cNvPicPr>
          <p:nvPr/>
        </p:nvPicPr>
        <p:blipFill>
          <a:blip r:embed="rId5"/>
          <a:stretch>
            <a:fillRect/>
          </a:stretch>
        </p:blipFill>
        <p:spPr>
          <a:xfrm>
            <a:off x="8931305" y="5162730"/>
            <a:ext cx="1230522" cy="1507106"/>
          </a:xfrm>
          <a:prstGeom prst="rect">
            <a:avLst/>
          </a:prstGeom>
        </p:spPr>
      </p:pic>
    </p:spTree>
    <p:extLst>
      <p:ext uri="{BB962C8B-B14F-4D97-AF65-F5344CB8AC3E}">
        <p14:creationId xmlns:p14="http://schemas.microsoft.com/office/powerpoint/2010/main" val="323465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4FF876B-4D80-4AC0-B129-6E81C5610505}"/>
              </a:ext>
            </a:extLst>
          </p:cNvPr>
          <p:cNvSpPr>
            <a:spLocks noGrp="1"/>
          </p:cNvSpPr>
          <p:nvPr>
            <p:ph type="title"/>
          </p:nvPr>
        </p:nvSpPr>
        <p:spPr>
          <a:xfrm>
            <a:off x="1205542" y="334992"/>
            <a:ext cx="9980682" cy="593755"/>
          </a:xfrm>
        </p:spPr>
        <p:txBody>
          <a:bodyPr>
            <a:normAutofit/>
          </a:bodyPr>
          <a:lstStyle/>
          <a:p>
            <a:pPr algn="ctr"/>
            <a:r>
              <a:rPr lang="en-US" sz="3200" b="1">
                <a:solidFill>
                  <a:srgbClr val="00B0F0"/>
                </a:solidFill>
              </a:rPr>
              <a:t>Land resource is debilitating (CEC)</a:t>
            </a:r>
            <a:endParaRPr lang="en-US" b="1">
              <a:solidFill>
                <a:srgbClr val="00B0F0"/>
              </a:solidFill>
            </a:endParaRPr>
          </a:p>
        </p:txBody>
      </p:sp>
      <p:pic>
        <p:nvPicPr>
          <p:cNvPr id="6" name="Picture 6" descr="A picture containing text, map&#10;&#10;Description automatically generated">
            <a:extLst>
              <a:ext uri="{FF2B5EF4-FFF2-40B4-BE49-F238E27FC236}">
                <a16:creationId xmlns:a16="http://schemas.microsoft.com/office/drawing/2014/main" id="{060DE8B5-34E1-4428-9FF1-93F8E4281482}"/>
              </a:ext>
            </a:extLst>
          </p:cNvPr>
          <p:cNvPicPr>
            <a:picLocks noChangeAspect="1"/>
          </p:cNvPicPr>
          <p:nvPr/>
        </p:nvPicPr>
        <p:blipFill>
          <a:blip r:embed="rId2"/>
          <a:stretch>
            <a:fillRect/>
          </a:stretch>
        </p:blipFill>
        <p:spPr>
          <a:xfrm>
            <a:off x="8554085" y="1486619"/>
            <a:ext cx="3336433" cy="5020573"/>
          </a:xfrm>
          <a:prstGeom prst="rect">
            <a:avLst/>
          </a:prstGeom>
        </p:spPr>
      </p:pic>
      <p:pic>
        <p:nvPicPr>
          <p:cNvPr id="7" name="Picture 7" descr="A screenshot of a cell phone&#10;&#10;Description automatically generated">
            <a:extLst>
              <a:ext uri="{FF2B5EF4-FFF2-40B4-BE49-F238E27FC236}">
                <a16:creationId xmlns:a16="http://schemas.microsoft.com/office/drawing/2014/main" id="{0215F604-999C-4333-BF79-2C305617DAE5}"/>
              </a:ext>
            </a:extLst>
          </p:cNvPr>
          <p:cNvPicPr>
            <a:picLocks noChangeAspect="1"/>
          </p:cNvPicPr>
          <p:nvPr/>
        </p:nvPicPr>
        <p:blipFill>
          <a:blip r:embed="rId3"/>
          <a:stretch>
            <a:fillRect/>
          </a:stretch>
        </p:blipFill>
        <p:spPr>
          <a:xfrm>
            <a:off x="8552551" y="4913553"/>
            <a:ext cx="1240406" cy="1617273"/>
          </a:xfrm>
          <a:prstGeom prst="rect">
            <a:avLst/>
          </a:prstGeom>
        </p:spPr>
      </p:pic>
      <p:pic>
        <p:nvPicPr>
          <p:cNvPr id="8" name="Picture 8" descr="A close up of a map&#10;&#10;Description automatically generated">
            <a:extLst>
              <a:ext uri="{FF2B5EF4-FFF2-40B4-BE49-F238E27FC236}">
                <a16:creationId xmlns:a16="http://schemas.microsoft.com/office/drawing/2014/main" id="{2881A4A8-F6C5-470D-961F-7C36D36E1B93}"/>
              </a:ext>
            </a:extLst>
          </p:cNvPr>
          <p:cNvPicPr>
            <a:picLocks noChangeAspect="1"/>
          </p:cNvPicPr>
          <p:nvPr/>
        </p:nvPicPr>
        <p:blipFill>
          <a:blip r:embed="rId4"/>
          <a:stretch>
            <a:fillRect/>
          </a:stretch>
        </p:blipFill>
        <p:spPr>
          <a:xfrm>
            <a:off x="513277" y="1486619"/>
            <a:ext cx="2697180" cy="5020573"/>
          </a:xfrm>
          <a:prstGeom prst="rect">
            <a:avLst/>
          </a:prstGeom>
        </p:spPr>
      </p:pic>
      <p:pic>
        <p:nvPicPr>
          <p:cNvPr id="9" name="Picture 9" descr="A screenshot of a cell phone&#10;&#10;Description automatically generated">
            <a:extLst>
              <a:ext uri="{FF2B5EF4-FFF2-40B4-BE49-F238E27FC236}">
                <a16:creationId xmlns:a16="http://schemas.microsoft.com/office/drawing/2014/main" id="{7DBCCD67-B9DB-44EC-B3AE-F5BDE8FF2918}"/>
              </a:ext>
            </a:extLst>
          </p:cNvPr>
          <p:cNvPicPr>
            <a:picLocks noChangeAspect="1"/>
          </p:cNvPicPr>
          <p:nvPr/>
        </p:nvPicPr>
        <p:blipFill>
          <a:blip r:embed="rId5"/>
          <a:stretch>
            <a:fillRect/>
          </a:stretch>
        </p:blipFill>
        <p:spPr>
          <a:xfrm>
            <a:off x="280989" y="5124450"/>
            <a:ext cx="1077043" cy="1368005"/>
          </a:xfrm>
          <a:prstGeom prst="rect">
            <a:avLst/>
          </a:prstGeom>
        </p:spPr>
      </p:pic>
      <p:sp>
        <p:nvSpPr>
          <p:cNvPr id="10" name="TextBox 9">
            <a:extLst>
              <a:ext uri="{FF2B5EF4-FFF2-40B4-BE49-F238E27FC236}">
                <a16:creationId xmlns:a16="http://schemas.microsoft.com/office/drawing/2014/main" id="{B5FE48F3-8832-4BF0-9A5F-7654286C55CA}"/>
              </a:ext>
            </a:extLst>
          </p:cNvPr>
          <p:cNvSpPr txBox="1"/>
          <p:nvPr/>
        </p:nvSpPr>
        <p:spPr>
          <a:xfrm>
            <a:off x="3775495" y="2984739"/>
            <a:ext cx="442535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Bookman Old Style"/>
              </a:rPr>
              <a:t>CEC enhances soil aggregation and </a:t>
            </a:r>
            <a:r>
              <a:rPr lang="en-US">
                <a:latin typeface="Bookman Old Style"/>
              </a:rPr>
              <a:t>soil structure</a:t>
            </a:r>
          </a:p>
          <a:p>
            <a:pPr marL="285750" indent="-285750">
              <a:buFont typeface="Arial"/>
              <a:buChar char="•"/>
            </a:pPr>
            <a:endParaRPr lang="en-US" dirty="0">
              <a:latin typeface="Bookman Old Style"/>
            </a:endParaRPr>
          </a:p>
          <a:p>
            <a:pPr marL="285750" indent="-285750">
              <a:buFont typeface="Arial"/>
              <a:buChar char="•"/>
            </a:pPr>
            <a:r>
              <a:rPr lang="en-US">
                <a:latin typeface="Bookman Old Style"/>
              </a:rPr>
              <a:t>Continuous cultivation of the land results in reduced CEC</a:t>
            </a:r>
            <a:endParaRPr lang="en-US" dirty="0">
              <a:latin typeface="Bookman Old Style"/>
            </a:endParaRPr>
          </a:p>
        </p:txBody>
      </p:sp>
    </p:spTree>
    <p:extLst>
      <p:ext uri="{BB962C8B-B14F-4D97-AF65-F5344CB8AC3E}">
        <p14:creationId xmlns:p14="http://schemas.microsoft.com/office/powerpoint/2010/main" val="266994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A close up of a map&#10;&#10;Description automatically generated">
            <a:extLst>
              <a:ext uri="{FF2B5EF4-FFF2-40B4-BE49-F238E27FC236}">
                <a16:creationId xmlns:a16="http://schemas.microsoft.com/office/drawing/2014/main" id="{B8D526FF-CF8D-42FC-B5DA-AF2B38DB3F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1525" y="1242204"/>
            <a:ext cx="1194759" cy="2447027"/>
          </a:xfrm>
          <a:prstGeom prst="rect">
            <a:avLst/>
          </a:prstGeom>
        </p:spPr>
      </p:pic>
      <p:pic>
        <p:nvPicPr>
          <p:cNvPr id="9" name="Picture 9" descr="A close up of a map&#10;&#10;Description automatically generated">
            <a:extLst>
              <a:ext uri="{FF2B5EF4-FFF2-40B4-BE49-F238E27FC236}">
                <a16:creationId xmlns:a16="http://schemas.microsoft.com/office/drawing/2014/main" id="{7115E8CC-CE5B-4FD3-87FA-273FEB104D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7951" y="1242204"/>
            <a:ext cx="1214890" cy="2504537"/>
          </a:xfrm>
          <a:prstGeom prst="rect">
            <a:avLst/>
          </a:prstGeom>
        </p:spPr>
      </p:pic>
      <p:pic>
        <p:nvPicPr>
          <p:cNvPr id="10" name="Picture 10" descr="A close up of a map&#10;&#10;Description automatically generated">
            <a:extLst>
              <a:ext uri="{FF2B5EF4-FFF2-40B4-BE49-F238E27FC236}">
                <a16:creationId xmlns:a16="http://schemas.microsoft.com/office/drawing/2014/main" id="{383E2748-4722-46F7-B0AF-5FF4B2986C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30009" y="1227827"/>
            <a:ext cx="1218775" cy="2504536"/>
          </a:xfrm>
          <a:prstGeom prst="rect">
            <a:avLst/>
          </a:prstGeom>
        </p:spPr>
      </p:pic>
      <p:sp>
        <p:nvSpPr>
          <p:cNvPr id="12" name="Title 1">
            <a:extLst>
              <a:ext uri="{FF2B5EF4-FFF2-40B4-BE49-F238E27FC236}">
                <a16:creationId xmlns:a16="http://schemas.microsoft.com/office/drawing/2014/main" id="{75D5AE22-31D0-4C23-A2CA-DEECDF1C6E78}"/>
              </a:ext>
            </a:extLst>
          </p:cNvPr>
          <p:cNvSpPr>
            <a:spLocks noGrp="1"/>
          </p:cNvSpPr>
          <p:nvPr>
            <p:ph type="title"/>
          </p:nvPr>
        </p:nvSpPr>
        <p:spPr>
          <a:xfrm>
            <a:off x="630448" y="-67574"/>
            <a:ext cx="11217133" cy="593755"/>
          </a:xfrm>
        </p:spPr>
        <p:txBody>
          <a:bodyPr>
            <a:normAutofit fontScale="90000"/>
          </a:bodyPr>
          <a:lstStyle/>
          <a:p>
            <a:pPr algn="ctr"/>
            <a:r>
              <a:rPr lang="en-US" sz="3200" b="1">
                <a:solidFill>
                  <a:srgbClr val="0070C0"/>
                </a:solidFill>
              </a:rPr>
              <a:t>Patterns of Mean Minimum Temperature </a:t>
            </a:r>
            <a:r>
              <a:rPr lang="en-US" sz="3200" b="1">
                <a:solidFill>
                  <a:srgbClr val="0070C0"/>
                </a:solidFill>
                <a:ea typeface="+mj-lt"/>
                <a:cs typeface="+mj-lt"/>
              </a:rPr>
              <a:t>in Nile  Basin</a:t>
            </a:r>
            <a:r>
              <a:rPr lang="en-US" sz="3200" b="1">
                <a:solidFill>
                  <a:srgbClr val="0070C0"/>
                </a:solidFill>
              </a:rPr>
              <a:t>(2021 – 2100)</a:t>
            </a:r>
            <a:endParaRPr lang="en-US">
              <a:solidFill>
                <a:srgbClr val="0070C0"/>
              </a:solidFill>
            </a:endParaRPr>
          </a:p>
        </p:txBody>
      </p:sp>
      <p:sp>
        <p:nvSpPr>
          <p:cNvPr id="13" name="TextBox 12">
            <a:extLst>
              <a:ext uri="{FF2B5EF4-FFF2-40B4-BE49-F238E27FC236}">
                <a16:creationId xmlns:a16="http://schemas.microsoft.com/office/drawing/2014/main" id="{233CABC2-3574-496B-9C0C-2827F9E4590D}"/>
              </a:ext>
            </a:extLst>
          </p:cNvPr>
          <p:cNvSpPr txBox="1"/>
          <p:nvPr/>
        </p:nvSpPr>
        <p:spPr>
          <a:xfrm>
            <a:off x="281795" y="3789872"/>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Plantagenet Cherokee"/>
              </a:rPr>
              <a:t>2021 - 2040</a:t>
            </a:r>
            <a:endParaRPr lang="en-US"/>
          </a:p>
        </p:txBody>
      </p:sp>
      <p:sp>
        <p:nvSpPr>
          <p:cNvPr id="14" name="TextBox 13">
            <a:extLst>
              <a:ext uri="{FF2B5EF4-FFF2-40B4-BE49-F238E27FC236}">
                <a16:creationId xmlns:a16="http://schemas.microsoft.com/office/drawing/2014/main" id="{B7234297-2E40-4EB6-850A-F53BA3A19978}"/>
              </a:ext>
            </a:extLst>
          </p:cNvPr>
          <p:cNvSpPr txBox="1"/>
          <p:nvPr/>
        </p:nvSpPr>
        <p:spPr>
          <a:xfrm>
            <a:off x="1733908" y="3789871"/>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Plantagenet Cherokee"/>
              </a:rPr>
              <a:t>2041 - 2060</a:t>
            </a:r>
            <a:endParaRPr lang="en-US"/>
          </a:p>
        </p:txBody>
      </p:sp>
      <p:sp>
        <p:nvSpPr>
          <p:cNvPr id="15" name="TextBox 14">
            <a:extLst>
              <a:ext uri="{FF2B5EF4-FFF2-40B4-BE49-F238E27FC236}">
                <a16:creationId xmlns:a16="http://schemas.microsoft.com/office/drawing/2014/main" id="{15E6F186-7C9A-429F-8044-31BD629003DA}"/>
              </a:ext>
            </a:extLst>
          </p:cNvPr>
          <p:cNvSpPr txBox="1"/>
          <p:nvPr/>
        </p:nvSpPr>
        <p:spPr>
          <a:xfrm>
            <a:off x="3329793" y="3775493"/>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Plantagenet Cherokee"/>
              </a:rPr>
              <a:t>2061 - 2080</a:t>
            </a:r>
            <a:endParaRPr lang="en-US"/>
          </a:p>
        </p:txBody>
      </p:sp>
      <p:pic>
        <p:nvPicPr>
          <p:cNvPr id="2" name="Picture 2" descr="A close up of a map&#10;&#10;Description automatically generated">
            <a:extLst>
              <a:ext uri="{FF2B5EF4-FFF2-40B4-BE49-F238E27FC236}">
                <a16:creationId xmlns:a16="http://schemas.microsoft.com/office/drawing/2014/main" id="{0E7DAB75-E966-4F1D-9CAC-403D7D7FF3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21987" y="1227827"/>
            <a:ext cx="1282821" cy="2518914"/>
          </a:xfrm>
          <a:prstGeom prst="rect">
            <a:avLst/>
          </a:prstGeom>
        </p:spPr>
      </p:pic>
      <p:sp>
        <p:nvSpPr>
          <p:cNvPr id="3" name="TextBox 2">
            <a:extLst>
              <a:ext uri="{FF2B5EF4-FFF2-40B4-BE49-F238E27FC236}">
                <a16:creationId xmlns:a16="http://schemas.microsoft.com/office/drawing/2014/main" id="{465A00FB-22B1-4A87-91B3-96B934451FAF}"/>
              </a:ext>
            </a:extLst>
          </p:cNvPr>
          <p:cNvSpPr txBox="1"/>
          <p:nvPr/>
        </p:nvSpPr>
        <p:spPr>
          <a:xfrm>
            <a:off x="4825041" y="3775494"/>
            <a:ext cx="14492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Plantagenet Cherokee"/>
              </a:rPr>
              <a:t>2081 - 2100</a:t>
            </a:r>
            <a:r>
              <a:rPr lang="en-US" dirty="0">
                <a:latin typeface="Plantagenet Cherokee"/>
              </a:rPr>
              <a:t>​</a:t>
            </a:r>
            <a:endParaRPr lang="en-US" dirty="0"/>
          </a:p>
        </p:txBody>
      </p:sp>
      <p:pic>
        <p:nvPicPr>
          <p:cNvPr id="11" name="Picture 15" descr="A screenshot of a cell phone&#10;&#10;Description automatically generated">
            <a:extLst>
              <a:ext uri="{FF2B5EF4-FFF2-40B4-BE49-F238E27FC236}">
                <a16:creationId xmlns:a16="http://schemas.microsoft.com/office/drawing/2014/main" id="{8288355B-52BC-4CEB-A296-89FC3069C9D2}"/>
              </a:ext>
            </a:extLst>
          </p:cNvPr>
          <p:cNvPicPr>
            <a:picLocks noChangeAspect="1"/>
          </p:cNvPicPr>
          <p:nvPr/>
        </p:nvPicPr>
        <p:blipFill>
          <a:blip r:embed="rId6"/>
          <a:stretch>
            <a:fillRect/>
          </a:stretch>
        </p:blipFill>
        <p:spPr>
          <a:xfrm>
            <a:off x="6564702" y="532844"/>
            <a:ext cx="5460520" cy="3046238"/>
          </a:xfrm>
          <a:prstGeom prst="rect">
            <a:avLst/>
          </a:prstGeom>
        </p:spPr>
      </p:pic>
      <p:pic>
        <p:nvPicPr>
          <p:cNvPr id="4" name="Picture 4" descr="A screenshot of a cell phone&#10;&#10;Description automatically generated">
            <a:extLst>
              <a:ext uri="{FF2B5EF4-FFF2-40B4-BE49-F238E27FC236}">
                <a16:creationId xmlns:a16="http://schemas.microsoft.com/office/drawing/2014/main" id="{4E440541-18D7-440A-B134-3C117857DBAD}"/>
              </a:ext>
            </a:extLst>
          </p:cNvPr>
          <p:cNvPicPr>
            <a:picLocks noChangeAspect="1"/>
          </p:cNvPicPr>
          <p:nvPr/>
        </p:nvPicPr>
        <p:blipFill>
          <a:blip r:embed="rId7"/>
          <a:stretch>
            <a:fillRect/>
          </a:stretch>
        </p:blipFill>
        <p:spPr>
          <a:xfrm>
            <a:off x="6564702" y="3684342"/>
            <a:ext cx="5460520" cy="3040523"/>
          </a:xfrm>
          <a:prstGeom prst="rect">
            <a:avLst/>
          </a:prstGeom>
        </p:spPr>
      </p:pic>
      <p:sp>
        <p:nvSpPr>
          <p:cNvPr id="5" name="TextBox 4">
            <a:extLst>
              <a:ext uri="{FF2B5EF4-FFF2-40B4-BE49-F238E27FC236}">
                <a16:creationId xmlns:a16="http://schemas.microsoft.com/office/drawing/2014/main" id="{5ABC24CB-C10E-4C4B-A8D1-DA7D65227B87}"/>
              </a:ext>
            </a:extLst>
          </p:cNvPr>
          <p:cNvSpPr txBox="1"/>
          <p:nvPr/>
        </p:nvSpPr>
        <p:spPr>
          <a:xfrm>
            <a:off x="770626" y="1158815"/>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a:t>
            </a:r>
          </a:p>
        </p:txBody>
      </p:sp>
      <p:sp>
        <p:nvSpPr>
          <p:cNvPr id="7" name="TextBox 6">
            <a:extLst>
              <a:ext uri="{FF2B5EF4-FFF2-40B4-BE49-F238E27FC236}">
                <a16:creationId xmlns:a16="http://schemas.microsoft.com/office/drawing/2014/main" id="{915FBE57-4B97-4535-853F-0A8C3E734975}"/>
              </a:ext>
            </a:extLst>
          </p:cNvPr>
          <p:cNvSpPr txBox="1"/>
          <p:nvPr/>
        </p:nvSpPr>
        <p:spPr>
          <a:xfrm>
            <a:off x="842512" y="2035833"/>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II</a:t>
            </a:r>
            <a:endParaRPr lang="en-US" b="1">
              <a:solidFill>
                <a:srgbClr val="000000"/>
              </a:solidFill>
            </a:endParaRPr>
          </a:p>
        </p:txBody>
      </p:sp>
      <p:sp>
        <p:nvSpPr>
          <p:cNvPr id="8" name="TextBox 7">
            <a:extLst>
              <a:ext uri="{FF2B5EF4-FFF2-40B4-BE49-F238E27FC236}">
                <a16:creationId xmlns:a16="http://schemas.microsoft.com/office/drawing/2014/main" id="{D88B7CEF-4038-4252-B9BA-40D810B15151}"/>
              </a:ext>
            </a:extLst>
          </p:cNvPr>
          <p:cNvSpPr txBox="1"/>
          <p:nvPr/>
        </p:nvSpPr>
        <p:spPr>
          <a:xfrm>
            <a:off x="1130059" y="2237116"/>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III</a:t>
            </a:r>
            <a:endParaRPr lang="en-US"/>
          </a:p>
        </p:txBody>
      </p:sp>
      <p:sp>
        <p:nvSpPr>
          <p:cNvPr id="20" name="TextBox 19">
            <a:extLst>
              <a:ext uri="{FF2B5EF4-FFF2-40B4-BE49-F238E27FC236}">
                <a16:creationId xmlns:a16="http://schemas.microsoft.com/office/drawing/2014/main" id="{3F054434-454E-4655-9F6E-A5CCB439655D}"/>
              </a:ext>
            </a:extLst>
          </p:cNvPr>
          <p:cNvSpPr txBox="1"/>
          <p:nvPr/>
        </p:nvSpPr>
        <p:spPr>
          <a:xfrm>
            <a:off x="770625" y="2682814"/>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IV</a:t>
            </a:r>
            <a:endParaRPr lang="en-US" b="1">
              <a:solidFill>
                <a:srgbClr val="000000"/>
              </a:solidFill>
            </a:endParaRPr>
          </a:p>
        </p:txBody>
      </p:sp>
      <p:sp>
        <p:nvSpPr>
          <p:cNvPr id="22" name="TextBox 21">
            <a:extLst>
              <a:ext uri="{FF2B5EF4-FFF2-40B4-BE49-F238E27FC236}">
                <a16:creationId xmlns:a16="http://schemas.microsoft.com/office/drawing/2014/main" id="{43F53F0F-B51B-430B-800D-F7A3BD301CAF}"/>
              </a:ext>
            </a:extLst>
          </p:cNvPr>
          <p:cNvSpPr txBox="1"/>
          <p:nvPr/>
        </p:nvSpPr>
        <p:spPr>
          <a:xfrm>
            <a:off x="770624" y="3315417"/>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V</a:t>
            </a:r>
            <a:endParaRPr lang="en-US" b="1">
              <a:solidFill>
                <a:srgbClr val="000000"/>
              </a:solidFill>
            </a:endParaRPr>
          </a:p>
        </p:txBody>
      </p:sp>
      <p:sp>
        <p:nvSpPr>
          <p:cNvPr id="24" name="TextBox 23">
            <a:extLst>
              <a:ext uri="{FF2B5EF4-FFF2-40B4-BE49-F238E27FC236}">
                <a16:creationId xmlns:a16="http://schemas.microsoft.com/office/drawing/2014/main" id="{1B2D3FFA-CBFF-4EA4-B4B1-1F960B423BCC}"/>
              </a:ext>
            </a:extLst>
          </p:cNvPr>
          <p:cNvSpPr txBox="1"/>
          <p:nvPr/>
        </p:nvSpPr>
        <p:spPr>
          <a:xfrm>
            <a:off x="281797" y="4413690"/>
            <a:ext cx="607874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70C0"/>
                </a:solidFill>
                <a:latin typeface="Plantagenet Cherokee"/>
              </a:rPr>
              <a:t>Discernible patterns</a:t>
            </a:r>
          </a:p>
          <a:p>
            <a:endParaRPr lang="en-US" b="1" dirty="0">
              <a:latin typeface="Plantagenet Cherokee"/>
            </a:endParaRPr>
          </a:p>
          <a:p>
            <a:pPr marL="285750" indent="-285750">
              <a:buFont typeface="Arial"/>
              <a:buChar char="•"/>
            </a:pPr>
            <a:r>
              <a:rPr lang="en-US" dirty="0">
                <a:latin typeface="Plantagenet Cherokee"/>
              </a:rPr>
              <a:t>Increased mean minimum temperature: both in June and December.</a:t>
            </a:r>
          </a:p>
          <a:p>
            <a:pPr marL="285750" indent="-285750">
              <a:buFont typeface="Arial"/>
              <a:buChar char="•"/>
            </a:pPr>
            <a:r>
              <a:rPr lang="en-US" dirty="0">
                <a:latin typeface="Plantagenet Cherokee"/>
              </a:rPr>
              <a:t>Increased mean minimum temperature lead to:</a:t>
            </a:r>
          </a:p>
          <a:p>
            <a:pPr marL="742950" lvl="1" indent="-285750">
              <a:buFont typeface="Arial"/>
              <a:buChar char="•"/>
            </a:pPr>
            <a:r>
              <a:rPr lang="en-US" dirty="0">
                <a:latin typeface="Plantagenet Cherokee"/>
              </a:rPr>
              <a:t>Water stress, </a:t>
            </a:r>
          </a:p>
          <a:p>
            <a:pPr marL="742950" lvl="1" indent="-285750">
              <a:buFont typeface="Arial"/>
              <a:buChar char="•"/>
            </a:pPr>
            <a:r>
              <a:rPr lang="en-US" dirty="0">
                <a:latin typeface="Plantagenet Cherokee"/>
              </a:rPr>
              <a:t>Crop stress, </a:t>
            </a:r>
          </a:p>
          <a:p>
            <a:pPr marL="742950" lvl="1" indent="-285750">
              <a:buFont typeface="Arial"/>
              <a:buChar char="•"/>
            </a:pPr>
            <a:r>
              <a:rPr lang="en-US" dirty="0">
                <a:latin typeface="Plantagenet Cherokee"/>
              </a:rPr>
              <a:t>Reduced land productivities, ...</a:t>
            </a:r>
          </a:p>
        </p:txBody>
      </p:sp>
    </p:spTree>
    <p:extLst>
      <p:ext uri="{BB962C8B-B14F-4D97-AF65-F5344CB8AC3E}">
        <p14:creationId xmlns:p14="http://schemas.microsoft.com/office/powerpoint/2010/main" val="91279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11D8516-7A3D-4CA9-8F37-1A953E0D568B}"/>
              </a:ext>
            </a:extLst>
          </p:cNvPr>
          <p:cNvSpPr>
            <a:spLocks noGrp="1"/>
          </p:cNvSpPr>
          <p:nvPr>
            <p:ph type="title"/>
          </p:nvPr>
        </p:nvSpPr>
        <p:spPr>
          <a:xfrm>
            <a:off x="155996" y="4313"/>
            <a:ext cx="11964756" cy="593755"/>
          </a:xfrm>
        </p:spPr>
        <p:txBody>
          <a:bodyPr>
            <a:normAutofit fontScale="90000"/>
          </a:bodyPr>
          <a:lstStyle/>
          <a:p>
            <a:pPr algn="ctr"/>
            <a:r>
              <a:rPr lang="en-US" sz="3200" b="1">
                <a:solidFill>
                  <a:srgbClr val="0070C0"/>
                </a:solidFill>
              </a:rPr>
              <a:t>Patterns of Mean Maximum Temperature </a:t>
            </a:r>
            <a:r>
              <a:rPr lang="en-US" sz="3200" b="1">
                <a:solidFill>
                  <a:srgbClr val="0070C0"/>
                </a:solidFill>
                <a:ea typeface="+mj-lt"/>
                <a:cs typeface="+mj-lt"/>
              </a:rPr>
              <a:t>in Nile  Basin</a:t>
            </a:r>
            <a:r>
              <a:rPr lang="en-US" sz="3200" b="1">
                <a:solidFill>
                  <a:srgbClr val="0070C0"/>
                </a:solidFill>
              </a:rPr>
              <a:t> (2021 – 2100)</a:t>
            </a:r>
            <a:endParaRPr lang="en-US">
              <a:solidFill>
                <a:srgbClr val="0070C0"/>
              </a:solidFill>
            </a:endParaRPr>
          </a:p>
        </p:txBody>
      </p:sp>
      <p:pic>
        <p:nvPicPr>
          <p:cNvPr id="7" name="Picture 7" descr="A screenshot of a cell phone&#10;&#10;Description automatically generated">
            <a:extLst>
              <a:ext uri="{FF2B5EF4-FFF2-40B4-BE49-F238E27FC236}">
                <a16:creationId xmlns:a16="http://schemas.microsoft.com/office/drawing/2014/main" id="{B5F23F56-4CB2-4B3E-BFF5-83464D7702E1}"/>
              </a:ext>
            </a:extLst>
          </p:cNvPr>
          <p:cNvPicPr>
            <a:picLocks noChangeAspect="1"/>
          </p:cNvPicPr>
          <p:nvPr/>
        </p:nvPicPr>
        <p:blipFill>
          <a:blip r:embed="rId2"/>
          <a:stretch>
            <a:fillRect/>
          </a:stretch>
        </p:blipFill>
        <p:spPr>
          <a:xfrm>
            <a:off x="7024778" y="699567"/>
            <a:ext cx="5101085" cy="3000338"/>
          </a:xfrm>
          <a:prstGeom prst="rect">
            <a:avLst/>
          </a:prstGeom>
        </p:spPr>
      </p:pic>
      <p:pic>
        <p:nvPicPr>
          <p:cNvPr id="8" name="Picture 8" descr="A screenshot of a cell phone&#10;&#10;Description automatically generated">
            <a:extLst>
              <a:ext uri="{FF2B5EF4-FFF2-40B4-BE49-F238E27FC236}">
                <a16:creationId xmlns:a16="http://schemas.microsoft.com/office/drawing/2014/main" id="{E11954DA-14B1-4180-92D9-EBC9DDC3F0D4}"/>
              </a:ext>
            </a:extLst>
          </p:cNvPr>
          <p:cNvPicPr>
            <a:picLocks noChangeAspect="1"/>
          </p:cNvPicPr>
          <p:nvPr/>
        </p:nvPicPr>
        <p:blipFill>
          <a:blip r:embed="rId3"/>
          <a:stretch>
            <a:fillRect/>
          </a:stretch>
        </p:blipFill>
        <p:spPr>
          <a:xfrm>
            <a:off x="7024778" y="3790699"/>
            <a:ext cx="5101086" cy="3000338"/>
          </a:xfrm>
          <a:prstGeom prst="rect">
            <a:avLst/>
          </a:prstGeom>
        </p:spPr>
      </p:pic>
      <p:pic>
        <p:nvPicPr>
          <p:cNvPr id="9" name="Picture 9" descr="A close up of a map&#10;&#10;Description automatically generated">
            <a:extLst>
              <a:ext uri="{FF2B5EF4-FFF2-40B4-BE49-F238E27FC236}">
                <a16:creationId xmlns:a16="http://schemas.microsoft.com/office/drawing/2014/main" id="{B3D6F5BB-9013-4B5A-9F5E-B6AA3A3A8E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8552" y="1242204"/>
            <a:ext cx="1403468" cy="2820838"/>
          </a:xfrm>
          <a:prstGeom prst="rect">
            <a:avLst/>
          </a:prstGeom>
        </p:spPr>
      </p:pic>
      <p:pic>
        <p:nvPicPr>
          <p:cNvPr id="10" name="Picture 10" descr="A close up of a map&#10;&#10;Description automatically generated">
            <a:extLst>
              <a:ext uri="{FF2B5EF4-FFF2-40B4-BE49-F238E27FC236}">
                <a16:creationId xmlns:a16="http://schemas.microsoft.com/office/drawing/2014/main" id="{6289F21C-5573-4AA0-AC85-0F96D97535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6665" y="1242204"/>
            <a:ext cx="1375048" cy="2705819"/>
          </a:xfrm>
          <a:prstGeom prst="rect">
            <a:avLst/>
          </a:prstGeom>
        </p:spPr>
      </p:pic>
      <p:pic>
        <p:nvPicPr>
          <p:cNvPr id="11" name="Picture 11" descr="A close up of a map&#10;&#10;Description automatically generated">
            <a:extLst>
              <a:ext uri="{FF2B5EF4-FFF2-40B4-BE49-F238E27FC236}">
                <a16:creationId xmlns:a16="http://schemas.microsoft.com/office/drawing/2014/main" id="{09C77A0F-9020-447B-8856-FFAE798F4CF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59413" y="1270959"/>
            <a:ext cx="1363818" cy="2677065"/>
          </a:xfrm>
          <a:prstGeom prst="rect">
            <a:avLst/>
          </a:prstGeom>
        </p:spPr>
      </p:pic>
      <p:pic>
        <p:nvPicPr>
          <p:cNvPr id="12" name="Picture 12" descr="A close up of a map&#10;&#10;Description automatically generated">
            <a:extLst>
              <a:ext uri="{FF2B5EF4-FFF2-40B4-BE49-F238E27FC236}">
                <a16:creationId xmlns:a16="http://schemas.microsoft.com/office/drawing/2014/main" id="{375E3E54-F826-4F3B-8C3C-EFB74192251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81890" y="1270958"/>
            <a:ext cx="1382522" cy="2792084"/>
          </a:xfrm>
          <a:prstGeom prst="rect">
            <a:avLst/>
          </a:prstGeom>
        </p:spPr>
      </p:pic>
      <p:sp>
        <p:nvSpPr>
          <p:cNvPr id="14" name="TextBox 13">
            <a:extLst>
              <a:ext uri="{FF2B5EF4-FFF2-40B4-BE49-F238E27FC236}">
                <a16:creationId xmlns:a16="http://schemas.microsoft.com/office/drawing/2014/main" id="{872A543A-97DA-441A-9547-5F8BD87AEE6B}"/>
              </a:ext>
            </a:extLst>
          </p:cNvPr>
          <p:cNvSpPr txBox="1"/>
          <p:nvPr/>
        </p:nvSpPr>
        <p:spPr>
          <a:xfrm>
            <a:off x="339305" y="4077419"/>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Book Antiqua"/>
              </a:rPr>
              <a:t>2021 - 2040</a:t>
            </a:r>
            <a:endParaRPr lang="en-US">
              <a:latin typeface="Book Antiqua"/>
            </a:endParaRPr>
          </a:p>
        </p:txBody>
      </p:sp>
      <p:sp>
        <p:nvSpPr>
          <p:cNvPr id="16" name="TextBox 15">
            <a:extLst>
              <a:ext uri="{FF2B5EF4-FFF2-40B4-BE49-F238E27FC236}">
                <a16:creationId xmlns:a16="http://schemas.microsoft.com/office/drawing/2014/main" id="{17822A99-02A5-4A5E-A540-475780C6A0F0}"/>
              </a:ext>
            </a:extLst>
          </p:cNvPr>
          <p:cNvSpPr txBox="1"/>
          <p:nvPr/>
        </p:nvSpPr>
        <p:spPr>
          <a:xfrm>
            <a:off x="1935192" y="4077418"/>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Book Antiqua"/>
              </a:rPr>
              <a:t>2041 - 2060</a:t>
            </a:r>
            <a:endParaRPr lang="en-US">
              <a:latin typeface="Book Antiqua"/>
            </a:endParaRPr>
          </a:p>
        </p:txBody>
      </p:sp>
      <p:sp>
        <p:nvSpPr>
          <p:cNvPr id="18" name="TextBox 17">
            <a:extLst>
              <a:ext uri="{FF2B5EF4-FFF2-40B4-BE49-F238E27FC236}">
                <a16:creationId xmlns:a16="http://schemas.microsoft.com/office/drawing/2014/main" id="{CC5AA8D0-BE78-4CE6-BD3F-0B2FEB21E483}"/>
              </a:ext>
            </a:extLst>
          </p:cNvPr>
          <p:cNvSpPr txBox="1"/>
          <p:nvPr/>
        </p:nvSpPr>
        <p:spPr>
          <a:xfrm>
            <a:off x="3559831" y="4077417"/>
            <a:ext cx="1607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Book Antiqua"/>
              </a:rPr>
              <a:t>2061 - 2080</a:t>
            </a:r>
            <a:endParaRPr lang="en-US">
              <a:latin typeface="Book Antiqua"/>
            </a:endParaRPr>
          </a:p>
        </p:txBody>
      </p:sp>
      <p:sp>
        <p:nvSpPr>
          <p:cNvPr id="20" name="TextBox 19">
            <a:extLst>
              <a:ext uri="{FF2B5EF4-FFF2-40B4-BE49-F238E27FC236}">
                <a16:creationId xmlns:a16="http://schemas.microsoft.com/office/drawing/2014/main" id="{C1E5B189-5B53-4C91-8530-C455B89E7221}"/>
              </a:ext>
            </a:extLst>
          </p:cNvPr>
          <p:cNvSpPr txBox="1"/>
          <p:nvPr/>
        </p:nvSpPr>
        <p:spPr>
          <a:xfrm>
            <a:off x="5256362" y="4077419"/>
            <a:ext cx="14492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Book Antiqua"/>
              </a:rPr>
              <a:t>2081 - 2100</a:t>
            </a:r>
            <a:r>
              <a:rPr lang="en-US" dirty="0">
                <a:latin typeface="Book Antiqua"/>
              </a:rPr>
              <a:t>​</a:t>
            </a:r>
            <a:endParaRPr lang="en-US">
              <a:latin typeface="Book Antiqua"/>
            </a:endParaRPr>
          </a:p>
        </p:txBody>
      </p:sp>
      <p:sp>
        <p:nvSpPr>
          <p:cNvPr id="2" name="TextBox 1">
            <a:extLst>
              <a:ext uri="{FF2B5EF4-FFF2-40B4-BE49-F238E27FC236}">
                <a16:creationId xmlns:a16="http://schemas.microsoft.com/office/drawing/2014/main" id="{09AEE1EA-57FB-4B41-804E-F9D29D51AE89}"/>
              </a:ext>
            </a:extLst>
          </p:cNvPr>
          <p:cNvSpPr txBox="1"/>
          <p:nvPr/>
        </p:nvSpPr>
        <p:spPr>
          <a:xfrm>
            <a:off x="828136" y="1230702"/>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a:t>
            </a:r>
          </a:p>
        </p:txBody>
      </p:sp>
      <p:sp>
        <p:nvSpPr>
          <p:cNvPr id="3" name="TextBox 2">
            <a:extLst>
              <a:ext uri="{FF2B5EF4-FFF2-40B4-BE49-F238E27FC236}">
                <a16:creationId xmlns:a16="http://schemas.microsoft.com/office/drawing/2014/main" id="{B31C07A6-5DA9-460B-9536-E2E08CF09844}"/>
              </a:ext>
            </a:extLst>
          </p:cNvPr>
          <p:cNvSpPr txBox="1"/>
          <p:nvPr/>
        </p:nvSpPr>
        <p:spPr>
          <a:xfrm>
            <a:off x="900022" y="2107720"/>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II</a:t>
            </a:r>
            <a:endParaRPr lang="en-US" b="1">
              <a:solidFill>
                <a:srgbClr val="000000"/>
              </a:solidFill>
            </a:endParaRPr>
          </a:p>
        </p:txBody>
      </p:sp>
      <p:sp>
        <p:nvSpPr>
          <p:cNvPr id="4" name="TextBox 3">
            <a:extLst>
              <a:ext uri="{FF2B5EF4-FFF2-40B4-BE49-F238E27FC236}">
                <a16:creationId xmlns:a16="http://schemas.microsoft.com/office/drawing/2014/main" id="{875C774D-903D-4274-BC5C-455B7AB8E02F}"/>
              </a:ext>
            </a:extLst>
          </p:cNvPr>
          <p:cNvSpPr txBox="1"/>
          <p:nvPr/>
        </p:nvSpPr>
        <p:spPr>
          <a:xfrm>
            <a:off x="1101305" y="2366512"/>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III</a:t>
            </a:r>
            <a:endParaRPr lang="en-US"/>
          </a:p>
        </p:txBody>
      </p:sp>
      <p:sp>
        <p:nvSpPr>
          <p:cNvPr id="5" name="TextBox 4">
            <a:extLst>
              <a:ext uri="{FF2B5EF4-FFF2-40B4-BE49-F238E27FC236}">
                <a16:creationId xmlns:a16="http://schemas.microsoft.com/office/drawing/2014/main" id="{A9A0FC6F-F9B6-47AB-9B8F-CE7EB29A37BD}"/>
              </a:ext>
            </a:extLst>
          </p:cNvPr>
          <p:cNvSpPr txBox="1"/>
          <p:nvPr/>
        </p:nvSpPr>
        <p:spPr>
          <a:xfrm>
            <a:off x="828135" y="2754701"/>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IV</a:t>
            </a:r>
            <a:endParaRPr lang="en-US" b="1">
              <a:solidFill>
                <a:srgbClr val="000000"/>
              </a:solidFill>
            </a:endParaRPr>
          </a:p>
        </p:txBody>
      </p:sp>
      <p:sp>
        <p:nvSpPr>
          <p:cNvPr id="22" name="TextBox 21">
            <a:extLst>
              <a:ext uri="{FF2B5EF4-FFF2-40B4-BE49-F238E27FC236}">
                <a16:creationId xmlns:a16="http://schemas.microsoft.com/office/drawing/2014/main" id="{AEBCAC88-FC94-41F6-90D2-844BE07BAD03}"/>
              </a:ext>
            </a:extLst>
          </p:cNvPr>
          <p:cNvSpPr txBox="1"/>
          <p:nvPr/>
        </p:nvSpPr>
        <p:spPr>
          <a:xfrm>
            <a:off x="828134" y="3574210"/>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rPr>
              <a:t>V</a:t>
            </a:r>
            <a:endParaRPr lang="en-US"/>
          </a:p>
        </p:txBody>
      </p:sp>
      <p:sp>
        <p:nvSpPr>
          <p:cNvPr id="24" name="TextBox 23">
            <a:extLst>
              <a:ext uri="{FF2B5EF4-FFF2-40B4-BE49-F238E27FC236}">
                <a16:creationId xmlns:a16="http://schemas.microsoft.com/office/drawing/2014/main" id="{F81F351F-57E0-4067-AE99-DD9295687776}"/>
              </a:ext>
            </a:extLst>
          </p:cNvPr>
          <p:cNvSpPr txBox="1"/>
          <p:nvPr/>
        </p:nvSpPr>
        <p:spPr>
          <a:xfrm>
            <a:off x="153200" y="4728660"/>
            <a:ext cx="6964338"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070C0"/>
                </a:solidFill>
                <a:latin typeface="Plantagenet Cherokee"/>
              </a:rPr>
              <a:t>Discernible patterns</a:t>
            </a:r>
          </a:p>
          <a:p>
            <a:endParaRPr lang="en-US" b="1" dirty="0">
              <a:latin typeface="Plantagenet Cherokee"/>
            </a:endParaRPr>
          </a:p>
          <a:p>
            <a:pPr marL="285750" indent="-285750">
              <a:buFont typeface="Wingdings"/>
              <a:buChar char="§"/>
            </a:pPr>
            <a:r>
              <a:rPr lang="en-US" dirty="0">
                <a:latin typeface="Book Antiqua"/>
              </a:rPr>
              <a:t>An increase in mean maximum temperature: June &amp; December.</a:t>
            </a:r>
          </a:p>
          <a:p>
            <a:pPr marL="285750" indent="-285750">
              <a:buFont typeface="Wingdings"/>
              <a:buChar char="§"/>
            </a:pPr>
            <a:r>
              <a:rPr lang="en-US" dirty="0">
                <a:latin typeface="Book Antiqua"/>
              </a:rPr>
              <a:t>Leads to increased evaporative demand.</a:t>
            </a:r>
          </a:p>
          <a:p>
            <a:pPr marL="285750" indent="-285750">
              <a:buFont typeface="Wingdings"/>
              <a:buChar char="§"/>
            </a:pPr>
            <a:r>
              <a:rPr lang="en-US" dirty="0">
                <a:latin typeface="Book Antiqua"/>
              </a:rPr>
              <a:t>Increased water shortages, crop stresses, reduced land productivities, heat waves,..</a:t>
            </a:r>
          </a:p>
        </p:txBody>
      </p:sp>
    </p:spTree>
    <p:extLst>
      <p:ext uri="{BB962C8B-B14F-4D97-AF65-F5344CB8AC3E}">
        <p14:creationId xmlns:p14="http://schemas.microsoft.com/office/powerpoint/2010/main" val="58780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11D8516-7A3D-4CA9-8F37-1A953E0D568B}"/>
              </a:ext>
            </a:extLst>
          </p:cNvPr>
          <p:cNvSpPr>
            <a:spLocks noGrp="1"/>
          </p:cNvSpPr>
          <p:nvPr>
            <p:ph type="title"/>
          </p:nvPr>
        </p:nvSpPr>
        <p:spPr>
          <a:xfrm>
            <a:off x="1263052" y="4313"/>
            <a:ext cx="9089285" cy="593755"/>
          </a:xfrm>
        </p:spPr>
        <p:txBody>
          <a:bodyPr>
            <a:normAutofit/>
          </a:bodyPr>
          <a:lstStyle/>
          <a:p>
            <a:pPr algn="ctr"/>
            <a:r>
              <a:rPr lang="en-US" sz="3200" b="1">
                <a:solidFill>
                  <a:srgbClr val="0070C0"/>
                </a:solidFill>
              </a:rPr>
              <a:t>Patterns of Precipitation in Nile Basin (2021 – 2100)</a:t>
            </a:r>
            <a:endParaRPr lang="en-US">
              <a:solidFill>
                <a:srgbClr val="0070C0"/>
              </a:solidFill>
            </a:endParaRPr>
          </a:p>
        </p:txBody>
      </p:sp>
      <p:sp>
        <p:nvSpPr>
          <p:cNvPr id="14" name="TextBox 13">
            <a:extLst>
              <a:ext uri="{FF2B5EF4-FFF2-40B4-BE49-F238E27FC236}">
                <a16:creationId xmlns:a16="http://schemas.microsoft.com/office/drawing/2014/main" id="{872A543A-97DA-441A-9547-5F8BD87AEE6B}"/>
              </a:ext>
            </a:extLst>
          </p:cNvPr>
          <p:cNvSpPr txBox="1"/>
          <p:nvPr/>
        </p:nvSpPr>
        <p:spPr>
          <a:xfrm>
            <a:off x="483078" y="4264324"/>
            <a:ext cx="160739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Plantagenet Cherokee"/>
              </a:rPr>
              <a:t>2021 - 2040</a:t>
            </a:r>
            <a:endParaRPr lang="en-US" sz="1600"/>
          </a:p>
        </p:txBody>
      </p:sp>
      <p:sp>
        <p:nvSpPr>
          <p:cNvPr id="16" name="TextBox 15">
            <a:extLst>
              <a:ext uri="{FF2B5EF4-FFF2-40B4-BE49-F238E27FC236}">
                <a16:creationId xmlns:a16="http://schemas.microsoft.com/office/drawing/2014/main" id="{17822A99-02A5-4A5E-A540-475780C6A0F0}"/>
              </a:ext>
            </a:extLst>
          </p:cNvPr>
          <p:cNvSpPr txBox="1"/>
          <p:nvPr/>
        </p:nvSpPr>
        <p:spPr>
          <a:xfrm>
            <a:off x="2078965" y="4264323"/>
            <a:ext cx="160739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Plantagenet Cherokee"/>
              </a:rPr>
              <a:t>2041 - 2060</a:t>
            </a:r>
            <a:endParaRPr lang="en-US" sz="1600"/>
          </a:p>
        </p:txBody>
      </p:sp>
      <p:sp>
        <p:nvSpPr>
          <p:cNvPr id="18" name="TextBox 17">
            <a:extLst>
              <a:ext uri="{FF2B5EF4-FFF2-40B4-BE49-F238E27FC236}">
                <a16:creationId xmlns:a16="http://schemas.microsoft.com/office/drawing/2014/main" id="{CC5AA8D0-BE78-4CE6-BD3F-0B2FEB21E483}"/>
              </a:ext>
            </a:extLst>
          </p:cNvPr>
          <p:cNvSpPr txBox="1"/>
          <p:nvPr/>
        </p:nvSpPr>
        <p:spPr>
          <a:xfrm>
            <a:off x="3703604" y="4264322"/>
            <a:ext cx="160739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Plantagenet Cherokee"/>
              </a:rPr>
              <a:t>2061 - 2080</a:t>
            </a:r>
            <a:endParaRPr lang="en-US" sz="1600"/>
          </a:p>
        </p:txBody>
      </p:sp>
      <p:sp>
        <p:nvSpPr>
          <p:cNvPr id="20" name="TextBox 19">
            <a:extLst>
              <a:ext uri="{FF2B5EF4-FFF2-40B4-BE49-F238E27FC236}">
                <a16:creationId xmlns:a16="http://schemas.microsoft.com/office/drawing/2014/main" id="{C1E5B189-5B53-4C91-8530-C455B89E7221}"/>
              </a:ext>
            </a:extLst>
          </p:cNvPr>
          <p:cNvSpPr txBox="1"/>
          <p:nvPr/>
        </p:nvSpPr>
        <p:spPr>
          <a:xfrm>
            <a:off x="5400135" y="4264324"/>
            <a:ext cx="144923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Plantagenet Cherokee"/>
              </a:rPr>
              <a:t>2081 - 2100</a:t>
            </a:r>
            <a:r>
              <a:rPr lang="en-US" sz="1600" dirty="0">
                <a:latin typeface="Plantagenet Cherokee"/>
              </a:rPr>
              <a:t>​</a:t>
            </a:r>
            <a:endParaRPr lang="en-US" sz="1600"/>
          </a:p>
        </p:txBody>
      </p:sp>
      <p:pic>
        <p:nvPicPr>
          <p:cNvPr id="2" name="Picture 2" descr="A close up of a map&#10;&#10;Description automatically generated">
            <a:extLst>
              <a:ext uri="{FF2B5EF4-FFF2-40B4-BE49-F238E27FC236}">
                <a16:creationId xmlns:a16="http://schemas.microsoft.com/office/drawing/2014/main" id="{8BE75F96-4C5E-4E30-8A6E-27C30198FD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9914" y="1429108"/>
            <a:ext cx="1431794" cy="2705821"/>
          </a:xfrm>
          <a:prstGeom prst="rect">
            <a:avLst/>
          </a:prstGeom>
        </p:spPr>
      </p:pic>
      <p:pic>
        <p:nvPicPr>
          <p:cNvPr id="3" name="Picture 3" descr="A close up of a map&#10;&#10;Description automatically generated">
            <a:extLst>
              <a:ext uri="{FF2B5EF4-FFF2-40B4-BE49-F238E27FC236}">
                <a16:creationId xmlns:a16="http://schemas.microsoft.com/office/drawing/2014/main" id="{5D986F83-2F53-4C19-B416-1D49BDADAB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79319" y="1429108"/>
            <a:ext cx="1333513" cy="2820838"/>
          </a:xfrm>
          <a:prstGeom prst="rect">
            <a:avLst/>
          </a:prstGeom>
        </p:spPr>
      </p:pic>
      <p:pic>
        <p:nvPicPr>
          <p:cNvPr id="4" name="Picture 4" descr="A close up of a map&#10;&#10;Description automatically generated">
            <a:extLst>
              <a:ext uri="{FF2B5EF4-FFF2-40B4-BE49-F238E27FC236}">
                <a16:creationId xmlns:a16="http://schemas.microsoft.com/office/drawing/2014/main" id="{034FA59E-4062-4380-90B6-43A20887E2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28381" y="1429108"/>
            <a:ext cx="1312142" cy="2820837"/>
          </a:xfrm>
          <a:prstGeom prst="rect">
            <a:avLst/>
          </a:prstGeom>
        </p:spPr>
      </p:pic>
      <p:pic>
        <p:nvPicPr>
          <p:cNvPr id="5" name="Picture 12" descr="A close up of a map&#10;&#10;Description automatically generated">
            <a:extLst>
              <a:ext uri="{FF2B5EF4-FFF2-40B4-BE49-F238E27FC236}">
                <a16:creationId xmlns:a16="http://schemas.microsoft.com/office/drawing/2014/main" id="{2BA2AAA8-8E53-4FB7-874A-A7B9A82C35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04854" y="1429108"/>
            <a:ext cx="1323499" cy="2820839"/>
          </a:xfrm>
          <a:prstGeom prst="rect">
            <a:avLst/>
          </a:prstGeom>
        </p:spPr>
      </p:pic>
      <p:pic>
        <p:nvPicPr>
          <p:cNvPr id="9" name="Picture 9" descr="A screenshot of a cell phone&#10;&#10;Description automatically generated">
            <a:extLst>
              <a:ext uri="{FF2B5EF4-FFF2-40B4-BE49-F238E27FC236}">
                <a16:creationId xmlns:a16="http://schemas.microsoft.com/office/drawing/2014/main" id="{D49B1E3B-A60B-488C-9747-945EC7FD7D6B}"/>
              </a:ext>
            </a:extLst>
          </p:cNvPr>
          <p:cNvPicPr>
            <a:picLocks noChangeAspect="1"/>
          </p:cNvPicPr>
          <p:nvPr/>
        </p:nvPicPr>
        <p:blipFill>
          <a:blip r:embed="rId6"/>
          <a:stretch>
            <a:fillRect/>
          </a:stretch>
        </p:blipFill>
        <p:spPr>
          <a:xfrm>
            <a:off x="7087583" y="751361"/>
            <a:ext cx="4980770" cy="2924495"/>
          </a:xfrm>
          <a:prstGeom prst="rect">
            <a:avLst/>
          </a:prstGeom>
        </p:spPr>
      </p:pic>
      <p:pic>
        <p:nvPicPr>
          <p:cNvPr id="10" name="Picture 10" descr="A screenshot of a cell phone&#10;&#10;Description automatically generated">
            <a:extLst>
              <a:ext uri="{FF2B5EF4-FFF2-40B4-BE49-F238E27FC236}">
                <a16:creationId xmlns:a16="http://schemas.microsoft.com/office/drawing/2014/main" id="{228BB2D8-BD6D-4865-AA39-E1B2CE0B3103}"/>
              </a:ext>
            </a:extLst>
          </p:cNvPr>
          <p:cNvPicPr>
            <a:picLocks noChangeAspect="1"/>
          </p:cNvPicPr>
          <p:nvPr/>
        </p:nvPicPr>
        <p:blipFill>
          <a:blip r:embed="rId7"/>
          <a:stretch>
            <a:fillRect/>
          </a:stretch>
        </p:blipFill>
        <p:spPr>
          <a:xfrm>
            <a:off x="7087583" y="3784983"/>
            <a:ext cx="4980771" cy="2911127"/>
          </a:xfrm>
          <a:prstGeom prst="rect">
            <a:avLst/>
          </a:prstGeom>
        </p:spPr>
      </p:pic>
      <p:sp>
        <p:nvSpPr>
          <p:cNvPr id="11" name="TextBox 10">
            <a:extLst>
              <a:ext uri="{FF2B5EF4-FFF2-40B4-BE49-F238E27FC236}">
                <a16:creationId xmlns:a16="http://schemas.microsoft.com/office/drawing/2014/main" id="{48F2A87A-42DA-44E1-A9C6-331565D2DBF2}"/>
              </a:ext>
            </a:extLst>
          </p:cNvPr>
          <p:cNvSpPr txBox="1"/>
          <p:nvPr/>
        </p:nvSpPr>
        <p:spPr>
          <a:xfrm>
            <a:off x="129238" y="4603146"/>
            <a:ext cx="696314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70C0"/>
                </a:solidFill>
                <a:latin typeface="Plantagenet Cherokee"/>
              </a:rPr>
              <a:t>Discernible patterns</a:t>
            </a:r>
          </a:p>
          <a:p>
            <a:endParaRPr lang="en-US" b="1" dirty="0">
              <a:solidFill>
                <a:srgbClr val="0070C0"/>
              </a:solidFill>
              <a:latin typeface="Plantagenet Cherokee"/>
            </a:endParaRPr>
          </a:p>
          <a:p>
            <a:pPr marL="742950" lvl="1" indent="-285750">
              <a:buFont typeface="Wingdings"/>
              <a:buChar char="ü"/>
            </a:pPr>
            <a:r>
              <a:rPr lang="en-US" dirty="0">
                <a:latin typeface="Book Antiqua"/>
              </a:rPr>
              <a:t>There is an increase in precipitation, especially in June.</a:t>
            </a:r>
          </a:p>
          <a:p>
            <a:pPr marL="742950" lvl="1" indent="-285750">
              <a:buFont typeface="Wingdings"/>
              <a:buChar char="ü"/>
            </a:pPr>
            <a:r>
              <a:rPr lang="en-US" dirty="0">
                <a:latin typeface="Book Antiqua"/>
              </a:rPr>
              <a:t>An increase doesn't mean necessarily good: its </a:t>
            </a:r>
            <a:r>
              <a:rPr lang="en-US" dirty="0" err="1">
                <a:latin typeface="Book Antiqua"/>
              </a:rPr>
              <a:t>terratic</a:t>
            </a:r>
            <a:r>
              <a:rPr lang="en-US" dirty="0">
                <a:latin typeface="Book Antiqua"/>
              </a:rPr>
              <a:t>: frequent flooding, late start, early cessation, and occurrence of dry spells.</a:t>
            </a:r>
          </a:p>
          <a:p>
            <a:pPr marL="742950" lvl="1" indent="-285750">
              <a:buFont typeface="Wingdings"/>
              <a:buChar char="ü"/>
            </a:pPr>
            <a:r>
              <a:rPr lang="en-US" dirty="0">
                <a:latin typeface="Book Antiqua"/>
              </a:rPr>
              <a:t>An increased runoff speeds up soil erosion, filling of dams </a:t>
            </a:r>
          </a:p>
        </p:txBody>
      </p:sp>
      <p:sp>
        <p:nvSpPr>
          <p:cNvPr id="12" name="TextBox 11">
            <a:extLst>
              <a:ext uri="{FF2B5EF4-FFF2-40B4-BE49-F238E27FC236}">
                <a16:creationId xmlns:a16="http://schemas.microsoft.com/office/drawing/2014/main" id="{B0BF2CEC-9363-4BC3-98D5-82F5E1431054}"/>
              </a:ext>
            </a:extLst>
          </p:cNvPr>
          <p:cNvSpPr txBox="1"/>
          <p:nvPr/>
        </p:nvSpPr>
        <p:spPr>
          <a:xfrm>
            <a:off x="1000664" y="1518249"/>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rPr>
              <a:t>I</a:t>
            </a:r>
          </a:p>
        </p:txBody>
      </p:sp>
      <p:sp>
        <p:nvSpPr>
          <p:cNvPr id="17" name="TextBox 16">
            <a:extLst>
              <a:ext uri="{FF2B5EF4-FFF2-40B4-BE49-F238E27FC236}">
                <a16:creationId xmlns:a16="http://schemas.microsoft.com/office/drawing/2014/main" id="{1D6C4457-C25E-4FB9-8970-EFBA8275939E}"/>
              </a:ext>
            </a:extLst>
          </p:cNvPr>
          <p:cNvSpPr txBox="1"/>
          <p:nvPr/>
        </p:nvSpPr>
        <p:spPr>
          <a:xfrm>
            <a:off x="1072550" y="2395267"/>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rPr>
              <a:t>2</a:t>
            </a:r>
            <a:endParaRPr lang="en-US"/>
          </a:p>
        </p:txBody>
      </p:sp>
      <p:sp>
        <p:nvSpPr>
          <p:cNvPr id="19" name="TextBox 18">
            <a:extLst>
              <a:ext uri="{FF2B5EF4-FFF2-40B4-BE49-F238E27FC236}">
                <a16:creationId xmlns:a16="http://schemas.microsoft.com/office/drawing/2014/main" id="{4F525B6C-419C-47D9-8FEC-E10214466DA7}"/>
              </a:ext>
            </a:extLst>
          </p:cNvPr>
          <p:cNvSpPr txBox="1"/>
          <p:nvPr/>
        </p:nvSpPr>
        <p:spPr>
          <a:xfrm>
            <a:off x="1360097" y="2596550"/>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rPr>
              <a:t>3</a:t>
            </a:r>
            <a:endParaRPr lang="en-US"/>
          </a:p>
        </p:txBody>
      </p:sp>
      <p:sp>
        <p:nvSpPr>
          <p:cNvPr id="21" name="TextBox 20">
            <a:extLst>
              <a:ext uri="{FF2B5EF4-FFF2-40B4-BE49-F238E27FC236}">
                <a16:creationId xmlns:a16="http://schemas.microsoft.com/office/drawing/2014/main" id="{DE46B80E-14B4-4CB5-B193-C9C592EF80D0}"/>
              </a:ext>
            </a:extLst>
          </p:cNvPr>
          <p:cNvSpPr txBox="1"/>
          <p:nvPr/>
        </p:nvSpPr>
        <p:spPr>
          <a:xfrm>
            <a:off x="1000663" y="3042248"/>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rPr>
              <a:t>4</a:t>
            </a:r>
            <a:endParaRPr lang="en-US"/>
          </a:p>
        </p:txBody>
      </p:sp>
      <p:sp>
        <p:nvSpPr>
          <p:cNvPr id="22" name="TextBox 21">
            <a:extLst>
              <a:ext uri="{FF2B5EF4-FFF2-40B4-BE49-F238E27FC236}">
                <a16:creationId xmlns:a16="http://schemas.microsoft.com/office/drawing/2014/main" id="{ABD9C4EB-A2F6-47C2-A14D-CDCC676DBD7E}"/>
              </a:ext>
            </a:extLst>
          </p:cNvPr>
          <p:cNvSpPr txBox="1"/>
          <p:nvPr/>
        </p:nvSpPr>
        <p:spPr>
          <a:xfrm>
            <a:off x="1000662" y="3674851"/>
            <a:ext cx="414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rPr>
              <a:t>5</a:t>
            </a:r>
            <a:endParaRPr lang="en-US"/>
          </a:p>
        </p:txBody>
      </p:sp>
    </p:spTree>
    <p:extLst>
      <p:ext uri="{BB962C8B-B14F-4D97-AF65-F5344CB8AC3E}">
        <p14:creationId xmlns:p14="http://schemas.microsoft.com/office/powerpoint/2010/main" val="111633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5E142-2DED-42EB-A0B1-C4C9AC9B06D1}"/>
              </a:ext>
            </a:extLst>
          </p:cNvPr>
          <p:cNvSpPr>
            <a:spLocks noGrp="1"/>
          </p:cNvSpPr>
          <p:nvPr>
            <p:ph type="title"/>
          </p:nvPr>
        </p:nvSpPr>
        <p:spPr>
          <a:xfrm>
            <a:off x="1104900" y="637673"/>
            <a:ext cx="9980682" cy="535489"/>
          </a:xfrm>
        </p:spPr>
        <p:txBody>
          <a:bodyPr/>
          <a:lstStyle/>
          <a:p>
            <a:pPr algn="ctr"/>
            <a:r>
              <a:rPr lang="en-US" dirty="0">
                <a:solidFill>
                  <a:srgbClr val="0070C0"/>
                </a:solidFill>
              </a:rPr>
              <a:t>Predicted impact of climate change on Mekong</a:t>
            </a:r>
          </a:p>
        </p:txBody>
      </p:sp>
      <p:sp>
        <p:nvSpPr>
          <p:cNvPr id="3" name="Content Placeholder 2">
            <a:extLst>
              <a:ext uri="{FF2B5EF4-FFF2-40B4-BE49-F238E27FC236}">
                <a16:creationId xmlns:a16="http://schemas.microsoft.com/office/drawing/2014/main" id="{FFDBE6DA-47AE-4224-85CC-26709D6A9E4B}"/>
              </a:ext>
            </a:extLst>
          </p:cNvPr>
          <p:cNvSpPr>
            <a:spLocks noGrp="1"/>
          </p:cNvSpPr>
          <p:nvPr>
            <p:ph idx="1"/>
          </p:nvPr>
        </p:nvSpPr>
        <p:spPr/>
        <p:txBody>
          <a:bodyPr vert="horz" lIns="0" tIns="45720" rIns="0" bIns="45720" rtlCol="0" anchor="t">
            <a:normAutofit/>
          </a:bodyPr>
          <a:lstStyle/>
          <a:p>
            <a:r>
              <a:rPr lang="en-US" sz="1800" dirty="0">
                <a:latin typeface="Book Antiqua"/>
                <a:ea typeface="+mn-lt"/>
                <a:cs typeface="+mn-lt"/>
              </a:rPr>
              <a:t>Due to increased demand for electric power and the transition to green energy sources, China is building dams at unprecedented rate.</a:t>
            </a:r>
            <a:endParaRPr lang="en-US" sz="1800" dirty="0">
              <a:latin typeface="Book Antiqua"/>
            </a:endParaRPr>
          </a:p>
          <a:p>
            <a:endParaRPr lang="en-US" sz="1800" dirty="0">
              <a:latin typeface="Book Antiqua"/>
              <a:ea typeface="+mn-lt"/>
              <a:cs typeface="+mn-lt"/>
            </a:endParaRPr>
          </a:p>
          <a:p>
            <a:pPr lvl="1">
              <a:buChar char="Ø"/>
            </a:pPr>
            <a:r>
              <a:rPr lang="en-AU" sz="1800" dirty="0">
                <a:latin typeface="Book Antiqua"/>
                <a:ea typeface="+mn-lt"/>
                <a:cs typeface="+mn-lt"/>
              </a:rPr>
              <a:t>Affect 20% of the world’s freshwater fish catch in the Lower Mekong</a:t>
            </a:r>
            <a:endParaRPr lang="en-US" sz="1800" dirty="0">
              <a:latin typeface="Book Antiqua"/>
              <a:ea typeface="+mn-lt"/>
              <a:cs typeface="+mn-lt"/>
            </a:endParaRPr>
          </a:p>
          <a:p>
            <a:pPr lvl="1">
              <a:buChar char="Ø"/>
            </a:pPr>
            <a:r>
              <a:rPr lang="en-AU" sz="1800" dirty="0">
                <a:latin typeface="Book Antiqua"/>
                <a:ea typeface="+mn-lt"/>
                <a:cs typeface="+mn-lt"/>
              </a:rPr>
              <a:t>Turn off the tap for the countries downstream</a:t>
            </a:r>
            <a:r>
              <a:rPr lang="en-US" sz="1800" dirty="0">
                <a:latin typeface="Book Antiqua"/>
                <a:ea typeface="+mn-lt"/>
                <a:cs typeface="+mn-lt"/>
              </a:rPr>
              <a:t> during drought</a:t>
            </a:r>
            <a:endParaRPr lang="en-US" sz="1800" dirty="0">
              <a:latin typeface="Book Antiqua"/>
            </a:endParaRPr>
          </a:p>
          <a:p>
            <a:pPr lvl="1">
              <a:buChar char="Ø"/>
            </a:pPr>
            <a:r>
              <a:rPr lang="en-AU" sz="1800" dirty="0">
                <a:latin typeface="Book Antiqua"/>
                <a:ea typeface="+mn-lt"/>
                <a:cs typeface="+mn-lt"/>
              </a:rPr>
              <a:t>Holding on to that water for leverage </a:t>
            </a:r>
            <a:endParaRPr lang="en-US" sz="1800" dirty="0">
              <a:latin typeface="Book Antiqua"/>
            </a:endParaRPr>
          </a:p>
          <a:p>
            <a:pPr lvl="1">
              <a:buChar char="Ø"/>
            </a:pPr>
            <a:r>
              <a:rPr lang="en-AU" sz="1800" dirty="0">
                <a:latin typeface="Book Antiqua"/>
                <a:ea typeface="+mn-lt"/>
                <a:cs typeface="+mn-lt"/>
              </a:rPr>
              <a:t>Unexpected dam release cause rapid rises in river level that have devastated communities</a:t>
            </a:r>
            <a:endParaRPr lang="en-US" sz="1800" dirty="0">
              <a:latin typeface="Book Antiqua"/>
            </a:endParaRPr>
          </a:p>
          <a:p>
            <a:pPr lvl="1">
              <a:buChar char="Ø"/>
            </a:pPr>
            <a:r>
              <a:rPr lang="en-AU" sz="1800" dirty="0">
                <a:latin typeface="Book Antiqua"/>
                <a:ea typeface="+mn-lt"/>
                <a:cs typeface="+mn-lt"/>
              </a:rPr>
              <a:t>Affect the river ecosystem</a:t>
            </a:r>
            <a:endParaRPr lang="en-US" sz="1800" dirty="0">
              <a:latin typeface="Book Antiqua"/>
            </a:endParaRPr>
          </a:p>
          <a:p>
            <a:r>
              <a:rPr lang="en-US" sz="1800" dirty="0">
                <a:latin typeface="Book Antiqua"/>
                <a:ea typeface="+mn-lt"/>
                <a:cs typeface="+mn-lt"/>
              </a:rPr>
              <a:t>Typhoons and floods would be more intense and frequent</a:t>
            </a:r>
            <a:endParaRPr lang="en-US" sz="1800" dirty="0">
              <a:latin typeface="Book Antiqua"/>
            </a:endParaRPr>
          </a:p>
          <a:p>
            <a:r>
              <a:rPr lang="en-US" sz="1800" dirty="0">
                <a:latin typeface="Book Antiqua"/>
                <a:ea typeface="+mn-lt"/>
                <a:cs typeface="+mn-lt"/>
              </a:rPr>
              <a:t>Long coastlines and heavily populated low-lying areas make the region the most vulnerable to weather extremes and rising sea levels.</a:t>
            </a:r>
          </a:p>
          <a:p>
            <a:endParaRPr lang="en-US" dirty="0"/>
          </a:p>
        </p:txBody>
      </p:sp>
    </p:spTree>
    <p:extLst>
      <p:ext uri="{BB962C8B-B14F-4D97-AF65-F5344CB8AC3E}">
        <p14:creationId xmlns:p14="http://schemas.microsoft.com/office/powerpoint/2010/main" val="103146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6AF83-6654-4260-AC9D-6CEC61569E08}"/>
              </a:ext>
            </a:extLst>
          </p:cNvPr>
          <p:cNvSpPr>
            <a:spLocks noGrp="1"/>
          </p:cNvSpPr>
          <p:nvPr>
            <p:ph type="title"/>
          </p:nvPr>
        </p:nvSpPr>
        <p:spPr/>
        <p:txBody>
          <a:bodyPr/>
          <a:lstStyle/>
          <a:p>
            <a:r>
              <a:rPr lang="en-US">
                <a:solidFill>
                  <a:srgbClr val="0070C0"/>
                </a:solidFill>
              </a:rPr>
              <a:t>In general</a:t>
            </a:r>
          </a:p>
        </p:txBody>
      </p:sp>
      <p:sp>
        <p:nvSpPr>
          <p:cNvPr id="3" name="Content Placeholder 2">
            <a:extLst>
              <a:ext uri="{FF2B5EF4-FFF2-40B4-BE49-F238E27FC236}">
                <a16:creationId xmlns:a16="http://schemas.microsoft.com/office/drawing/2014/main" id="{F0BB83AE-51D5-4D51-BCEB-83D7EF2A6ACA}"/>
              </a:ext>
            </a:extLst>
          </p:cNvPr>
          <p:cNvSpPr>
            <a:spLocks noGrp="1"/>
          </p:cNvSpPr>
          <p:nvPr>
            <p:ph idx="1"/>
          </p:nvPr>
        </p:nvSpPr>
        <p:spPr>
          <a:xfrm>
            <a:off x="850901" y="1924755"/>
            <a:ext cx="10476087" cy="2794001"/>
          </a:xfrm>
        </p:spPr>
        <p:txBody>
          <a:bodyPr vert="horz" lIns="0" tIns="45720" rIns="0" bIns="45720" rtlCol="0" anchor="t">
            <a:normAutofit/>
          </a:bodyPr>
          <a:lstStyle/>
          <a:p>
            <a:pPr>
              <a:buChar char="q"/>
            </a:pPr>
            <a:r>
              <a:rPr lang="en-US" dirty="0">
                <a:solidFill>
                  <a:schemeClr val="tx2"/>
                </a:solidFill>
                <a:latin typeface="Book Antiqua"/>
              </a:rPr>
              <a:t> The combination of demographic pressure, dwindling of land resources, and the predicted climate make the future livelihood much tougher and challenging.</a:t>
            </a:r>
          </a:p>
          <a:p>
            <a:pPr>
              <a:buChar char="q"/>
            </a:pPr>
            <a:endParaRPr lang="en-US" dirty="0">
              <a:solidFill>
                <a:schemeClr val="tx2"/>
              </a:solidFill>
              <a:latin typeface="Book Antiqua"/>
            </a:endParaRPr>
          </a:p>
          <a:p>
            <a:pPr>
              <a:buChar char="q"/>
            </a:pPr>
            <a:r>
              <a:rPr lang="en-US" dirty="0">
                <a:solidFill>
                  <a:schemeClr val="tx2"/>
                </a:solidFill>
                <a:latin typeface="Book Antiqua"/>
              </a:rPr>
              <a:t> Unfortunately, the focus is amplified on downstream countries. In short, there is a stigma on the upstream countries, which puts Ethiopia at odds with governments, financial institutions, non-state actors, journalists, and activists. </a:t>
            </a:r>
          </a:p>
        </p:txBody>
      </p:sp>
    </p:spTree>
    <p:extLst>
      <p:ext uri="{BB962C8B-B14F-4D97-AF65-F5344CB8AC3E}">
        <p14:creationId xmlns:p14="http://schemas.microsoft.com/office/powerpoint/2010/main" val="298069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A1E0A2-DDC8-4885-9CFE-3FE47D54939F}"/>
              </a:ext>
            </a:extLst>
          </p:cNvPr>
          <p:cNvSpPr>
            <a:spLocks noGrp="1"/>
          </p:cNvSpPr>
          <p:nvPr>
            <p:ph type="title"/>
          </p:nvPr>
        </p:nvSpPr>
        <p:spPr>
          <a:xfrm>
            <a:off x="838200" y="2401612"/>
            <a:ext cx="3192438" cy="3492511"/>
          </a:xfrm>
        </p:spPr>
        <p:txBody>
          <a:bodyPr>
            <a:normAutofit/>
          </a:bodyPr>
          <a:lstStyle/>
          <a:p>
            <a:pPr algn="r"/>
            <a:r>
              <a:rPr lang="en-US" b="1" dirty="0">
                <a:solidFill>
                  <a:srgbClr val="0070C0"/>
                </a:solidFill>
              </a:rPr>
              <a:t>Result # 3: </a:t>
            </a:r>
            <a:br>
              <a:rPr lang="en-US" b="1" dirty="0">
                <a:solidFill>
                  <a:srgbClr val="0070C0"/>
                </a:solidFill>
              </a:rPr>
            </a:br>
            <a:r>
              <a:rPr lang="en-US" dirty="0">
                <a:solidFill>
                  <a:srgbClr val="0070C0"/>
                </a:solidFill>
              </a:rPr>
              <a:t>Do Egypt cease to exist without Nile?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F52DFD7-D46C-4E1A-8AFB-1ADDC2DB5F5F}"/>
              </a:ext>
            </a:extLst>
          </p:cNvPr>
          <p:cNvSpPr>
            <a:spLocks noGrp="1"/>
          </p:cNvSpPr>
          <p:nvPr>
            <p:ph idx="1"/>
          </p:nvPr>
        </p:nvSpPr>
        <p:spPr>
          <a:xfrm>
            <a:off x="4731617" y="1423952"/>
            <a:ext cx="7010370" cy="4930246"/>
          </a:xfrm>
        </p:spPr>
        <p:txBody>
          <a:bodyPr vert="horz" lIns="0" tIns="45720" rIns="0" bIns="45720" rtlCol="0" anchor="ctr">
            <a:noAutofit/>
          </a:bodyPr>
          <a:lstStyle/>
          <a:p>
            <a:pPr>
              <a:buChar char="q"/>
            </a:pPr>
            <a:r>
              <a:rPr lang="en-US" sz="1800" dirty="0">
                <a:latin typeface="Book Antiqua"/>
                <a:ea typeface="+mn-lt"/>
                <a:cs typeface="+mn-lt"/>
              </a:rPr>
              <a:t> For coastal cities, desalination is a competitive choice. Currently, about 21,000 desalination plants in operation around the globe. </a:t>
            </a:r>
          </a:p>
          <a:p>
            <a:pPr>
              <a:buChar char="q"/>
            </a:pPr>
            <a:r>
              <a:rPr lang="en-US" sz="1800" dirty="0">
                <a:latin typeface="Book Antiqua"/>
                <a:ea typeface="+mn-lt"/>
                <a:cs typeface="+mn-lt"/>
              </a:rPr>
              <a:t> The International Desalination Association claims that 300 million people get water from desalination, </a:t>
            </a:r>
            <a:endParaRPr lang="en-US" sz="1800" dirty="0">
              <a:ea typeface="+mn-lt"/>
              <a:cs typeface="+mn-lt"/>
            </a:endParaRPr>
          </a:p>
          <a:p>
            <a:pPr lvl="1">
              <a:buChar char="q"/>
            </a:pPr>
            <a:r>
              <a:rPr lang="en-US" sz="1800" dirty="0">
                <a:latin typeface="Book Antiqua"/>
                <a:ea typeface="+mn-lt"/>
                <a:cs typeface="+mn-lt"/>
              </a:rPr>
              <a:t> The biggest ones: United Arab Emirates, Saudi Arabia, Israel. </a:t>
            </a:r>
          </a:p>
          <a:p>
            <a:pPr lvl="1">
              <a:buChar char="q"/>
            </a:pPr>
            <a:r>
              <a:rPr lang="en-US" sz="1800" dirty="0">
                <a:latin typeface="Book Antiqua"/>
                <a:ea typeface="+mn-lt"/>
                <a:cs typeface="+mn-lt"/>
              </a:rPr>
              <a:t> Singapore desalinating water for US$0.49 per cubic meter. </a:t>
            </a:r>
          </a:p>
          <a:p>
            <a:pPr lvl="1">
              <a:buChar char="q"/>
            </a:pPr>
            <a:r>
              <a:rPr lang="en-US" sz="1800" dirty="0">
                <a:latin typeface="Book Antiqua"/>
                <a:ea typeface="+mn-lt"/>
                <a:cs typeface="+mn-lt"/>
              </a:rPr>
              <a:t> Israeli desalinize water for &lt; US$ 0.40 per cubic meter. </a:t>
            </a:r>
          </a:p>
          <a:p>
            <a:pPr lvl="1">
              <a:buChar char="q"/>
            </a:pPr>
            <a:r>
              <a:rPr lang="en-US" sz="1800" dirty="0">
                <a:latin typeface="Book Antiqua"/>
                <a:ea typeface="+mn-lt"/>
                <a:cs typeface="+mn-lt"/>
              </a:rPr>
              <a:t> Perth operating a reverse osmosis seawater desalination plant. The same is true in Sydney.</a:t>
            </a:r>
          </a:p>
          <a:p>
            <a:pPr lvl="1">
              <a:buChar char="q"/>
            </a:pPr>
            <a:r>
              <a:rPr lang="en-US" sz="1800" dirty="0">
                <a:latin typeface="Book Antiqua"/>
                <a:ea typeface="+mn-lt"/>
                <a:cs typeface="+mn-lt"/>
              </a:rPr>
              <a:t> A joint venture between Israel and Jordan built a large desalination plant on the Red Sea: piped 100 miles north through Jordan to replenish the Dead Sea.</a:t>
            </a:r>
          </a:p>
        </p:txBody>
      </p:sp>
    </p:spTree>
    <p:extLst>
      <p:ext uri="{BB962C8B-B14F-4D97-AF65-F5344CB8AC3E}">
        <p14:creationId xmlns:p14="http://schemas.microsoft.com/office/powerpoint/2010/main" val="211015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6BBCC98-F1AD-4EC3-B941-8FE4817D1E1A}"/>
              </a:ext>
            </a:extLst>
          </p:cNvPr>
          <p:cNvSpPr txBox="1"/>
          <p:nvPr/>
        </p:nvSpPr>
        <p:spPr>
          <a:xfrm>
            <a:off x="4316382" y="6439918"/>
            <a:ext cx="1333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0070C0"/>
                </a:solidFill>
              </a:rPr>
              <a:t>Geography</a:t>
            </a:r>
          </a:p>
        </p:txBody>
      </p:sp>
      <p:sp>
        <p:nvSpPr>
          <p:cNvPr id="8" name="TextBox 7">
            <a:extLst>
              <a:ext uri="{FF2B5EF4-FFF2-40B4-BE49-F238E27FC236}">
                <a16:creationId xmlns:a16="http://schemas.microsoft.com/office/drawing/2014/main" id="{40CFE556-2303-4113-A4F1-9CBDC3583A6A}"/>
              </a:ext>
            </a:extLst>
          </p:cNvPr>
          <p:cNvSpPr txBox="1"/>
          <p:nvPr/>
        </p:nvSpPr>
        <p:spPr>
          <a:xfrm>
            <a:off x="2696006" y="4951669"/>
            <a:ext cx="1574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0070C0"/>
                </a:solidFill>
              </a:rPr>
              <a:t>Hydrosphere</a:t>
            </a:r>
            <a:endParaRPr lang="en-US">
              <a:solidFill>
                <a:srgbClr val="0070C0"/>
              </a:solidFill>
            </a:endParaRPr>
          </a:p>
        </p:txBody>
      </p:sp>
      <p:sp>
        <p:nvSpPr>
          <p:cNvPr id="9" name="TextBox 8">
            <a:extLst>
              <a:ext uri="{FF2B5EF4-FFF2-40B4-BE49-F238E27FC236}">
                <a16:creationId xmlns:a16="http://schemas.microsoft.com/office/drawing/2014/main" id="{2F6FC3BF-EC5B-43E0-BD97-D3D5410F92F1}"/>
              </a:ext>
            </a:extLst>
          </p:cNvPr>
          <p:cNvSpPr txBox="1"/>
          <p:nvPr/>
        </p:nvSpPr>
        <p:spPr>
          <a:xfrm>
            <a:off x="-708" y="3241722"/>
            <a:ext cx="14427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0070C0"/>
                </a:solidFill>
              </a:rPr>
              <a:t>Politics</a:t>
            </a:r>
          </a:p>
        </p:txBody>
      </p:sp>
      <p:sp>
        <p:nvSpPr>
          <p:cNvPr id="10" name="TextBox 9">
            <a:extLst>
              <a:ext uri="{FF2B5EF4-FFF2-40B4-BE49-F238E27FC236}">
                <a16:creationId xmlns:a16="http://schemas.microsoft.com/office/drawing/2014/main" id="{A5AA9278-5BB3-480B-8022-9B15EB199647}"/>
              </a:ext>
            </a:extLst>
          </p:cNvPr>
          <p:cNvSpPr txBox="1"/>
          <p:nvPr/>
        </p:nvSpPr>
        <p:spPr>
          <a:xfrm>
            <a:off x="3721796" y="129418"/>
            <a:ext cx="83067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0070C0"/>
                </a:solidFill>
              </a:rPr>
              <a:t>Politics, Hydropolitics &amp; Hydrogeopolitics</a:t>
            </a:r>
          </a:p>
        </p:txBody>
      </p:sp>
      <p:pic>
        <p:nvPicPr>
          <p:cNvPr id="12" name="Picture 12" descr="A close up of text on a black background&#10;&#10;Description automatically generated">
            <a:extLst>
              <a:ext uri="{FF2B5EF4-FFF2-40B4-BE49-F238E27FC236}">
                <a16:creationId xmlns:a16="http://schemas.microsoft.com/office/drawing/2014/main" id="{90966CC7-AD6A-4813-9924-EC127BA6F1D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2222" t="11111" r="19907" b="17901"/>
          <a:stretch/>
        </p:blipFill>
        <p:spPr>
          <a:xfrm>
            <a:off x="2794000" y="2311400"/>
            <a:ext cx="3403602" cy="2705102"/>
          </a:xfrm>
          <a:prstGeom prst="rect">
            <a:avLst/>
          </a:prstGeom>
        </p:spPr>
      </p:pic>
      <p:pic>
        <p:nvPicPr>
          <p:cNvPr id="13" name="Picture 13" descr="A blackboard sign next to a book&#10;&#10;Description automatically generated">
            <a:extLst>
              <a:ext uri="{FF2B5EF4-FFF2-40B4-BE49-F238E27FC236}">
                <a16:creationId xmlns:a16="http://schemas.microsoft.com/office/drawing/2014/main" id="{6D347CDD-E6D1-4290-A94E-D3A9A3E1DF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9900" y="4343400"/>
            <a:ext cx="3365500" cy="2463800"/>
          </a:xfrm>
          <a:prstGeom prst="rect">
            <a:avLst/>
          </a:prstGeom>
        </p:spPr>
      </p:pic>
      <p:pic>
        <p:nvPicPr>
          <p:cNvPr id="14" name="Picture 14" descr="A blackboard sign on a wall&#10;&#10;Description automatically generated">
            <a:extLst>
              <a:ext uri="{FF2B5EF4-FFF2-40B4-BE49-F238E27FC236}">
                <a16:creationId xmlns:a16="http://schemas.microsoft.com/office/drawing/2014/main" id="{38873AFC-5E06-4CDB-8897-0D26F025D9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00" y="558800"/>
            <a:ext cx="3479800" cy="2743200"/>
          </a:xfrm>
          <a:prstGeom prst="rect">
            <a:avLst/>
          </a:prstGeom>
        </p:spPr>
      </p:pic>
      <p:sp>
        <p:nvSpPr>
          <p:cNvPr id="15" name="Right Brace 14">
            <a:extLst>
              <a:ext uri="{FF2B5EF4-FFF2-40B4-BE49-F238E27FC236}">
                <a16:creationId xmlns:a16="http://schemas.microsoft.com/office/drawing/2014/main" id="{2F5D00BC-8FF0-42BD-9FE5-C5962A4D2BF4}"/>
              </a:ext>
            </a:extLst>
          </p:cNvPr>
          <p:cNvSpPr/>
          <p:nvPr/>
        </p:nvSpPr>
        <p:spPr>
          <a:xfrm>
            <a:off x="9002776" y="1447800"/>
            <a:ext cx="505275" cy="4279900"/>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F8797F45-8FD9-44B6-8BF5-6278D66F0E76}"/>
              </a:ext>
            </a:extLst>
          </p:cNvPr>
          <p:cNvSpPr txBox="1"/>
          <p:nvPr/>
        </p:nvSpPr>
        <p:spPr>
          <a:xfrm>
            <a:off x="6766933" y="2208469"/>
            <a:ext cx="18161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70C0"/>
                </a:solidFill>
              </a:rPr>
              <a:t>Hydropolitics</a:t>
            </a:r>
            <a:endParaRPr lang="en-US" sz="2000">
              <a:solidFill>
                <a:srgbClr val="0070C0"/>
              </a:solidFill>
            </a:endParaRPr>
          </a:p>
        </p:txBody>
      </p:sp>
      <p:sp>
        <p:nvSpPr>
          <p:cNvPr id="17" name="Right Brace 16">
            <a:extLst>
              <a:ext uri="{FF2B5EF4-FFF2-40B4-BE49-F238E27FC236}">
                <a16:creationId xmlns:a16="http://schemas.microsoft.com/office/drawing/2014/main" id="{2BFA9DDE-A128-4EEF-A780-15A32E912BB2}"/>
              </a:ext>
            </a:extLst>
          </p:cNvPr>
          <p:cNvSpPr/>
          <p:nvPr/>
        </p:nvSpPr>
        <p:spPr>
          <a:xfrm>
            <a:off x="6328848" y="1041400"/>
            <a:ext cx="519129" cy="2744355"/>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AB11ACD4-F8CE-4912-8595-29CE97F3F19F}"/>
              </a:ext>
            </a:extLst>
          </p:cNvPr>
          <p:cNvSpPr txBox="1"/>
          <p:nvPr/>
        </p:nvSpPr>
        <p:spPr>
          <a:xfrm>
            <a:off x="9427006" y="3351469"/>
            <a:ext cx="24511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70C0"/>
                </a:solidFill>
              </a:rPr>
              <a:t>Hydrogeopolitics</a:t>
            </a:r>
            <a:endParaRPr lang="en-US" sz="2000">
              <a:solidFill>
                <a:srgbClr val="0070C0"/>
              </a:solidFill>
            </a:endParaRPr>
          </a:p>
        </p:txBody>
      </p:sp>
    </p:spTree>
    <p:extLst>
      <p:ext uri="{BB962C8B-B14F-4D97-AF65-F5344CB8AC3E}">
        <p14:creationId xmlns:p14="http://schemas.microsoft.com/office/powerpoint/2010/main" val="304854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C18CE-9F0B-44AB-B209-B6BF127F4146}"/>
              </a:ext>
            </a:extLst>
          </p:cNvPr>
          <p:cNvSpPr>
            <a:spLocks noGrp="1"/>
          </p:cNvSpPr>
          <p:nvPr>
            <p:ph type="title"/>
          </p:nvPr>
        </p:nvSpPr>
        <p:spPr>
          <a:xfrm>
            <a:off x="538059" y="365775"/>
            <a:ext cx="11594141" cy="536246"/>
          </a:xfrm>
        </p:spPr>
        <p:txBody>
          <a:bodyPr/>
          <a:lstStyle/>
          <a:p>
            <a:r>
              <a:rPr lang="en-US" b="1" dirty="0">
                <a:solidFill>
                  <a:srgbClr val="0070C0"/>
                </a:solidFill>
                <a:ea typeface="+mj-lt"/>
                <a:cs typeface="+mj-lt"/>
              </a:rPr>
              <a:t>Egypt's Population</a:t>
            </a:r>
            <a:r>
              <a:rPr lang="en-US" b="1" dirty="0">
                <a:solidFill>
                  <a:srgbClr val="0070C0"/>
                </a:solidFill>
              </a:rPr>
              <a:t> Settlement vis-a-vis Red Sea and Mediterranean Sea</a:t>
            </a:r>
            <a:endParaRPr lang="en-US" dirty="0"/>
          </a:p>
        </p:txBody>
      </p:sp>
      <p:pic>
        <p:nvPicPr>
          <p:cNvPr id="4" name="Picture 4" descr="A close up of a map&#10;&#10;Description automatically generated">
            <a:extLst>
              <a:ext uri="{FF2B5EF4-FFF2-40B4-BE49-F238E27FC236}">
                <a16:creationId xmlns:a16="http://schemas.microsoft.com/office/drawing/2014/main" id="{85E81A6A-4E19-4ECD-8E4D-CBC1EF2ACE2B}"/>
              </a:ext>
            </a:extLst>
          </p:cNvPr>
          <p:cNvPicPr>
            <a:picLocks noChangeAspect="1"/>
          </p:cNvPicPr>
          <p:nvPr/>
        </p:nvPicPr>
        <p:blipFill>
          <a:blip r:embed="rId2"/>
          <a:stretch>
            <a:fillRect/>
          </a:stretch>
        </p:blipFill>
        <p:spPr>
          <a:xfrm>
            <a:off x="653479" y="1496780"/>
            <a:ext cx="5216103" cy="4385219"/>
          </a:xfrm>
          <a:prstGeom prst="rect">
            <a:avLst/>
          </a:prstGeom>
        </p:spPr>
      </p:pic>
      <p:pic>
        <p:nvPicPr>
          <p:cNvPr id="5" name="Picture 5" descr="A screenshot of a cell phone&#10;&#10;Description automatically generated">
            <a:extLst>
              <a:ext uri="{FF2B5EF4-FFF2-40B4-BE49-F238E27FC236}">
                <a16:creationId xmlns:a16="http://schemas.microsoft.com/office/drawing/2014/main" id="{1BD5F30F-B6B7-47E2-88BE-E03E6900843B}"/>
              </a:ext>
            </a:extLst>
          </p:cNvPr>
          <p:cNvPicPr>
            <a:picLocks noChangeAspect="1"/>
          </p:cNvPicPr>
          <p:nvPr/>
        </p:nvPicPr>
        <p:blipFill>
          <a:blip r:embed="rId3"/>
          <a:stretch>
            <a:fillRect/>
          </a:stretch>
        </p:blipFill>
        <p:spPr>
          <a:xfrm>
            <a:off x="695542" y="4606865"/>
            <a:ext cx="1234116" cy="1281741"/>
          </a:xfrm>
          <a:prstGeom prst="rect">
            <a:avLst/>
          </a:prstGeom>
        </p:spPr>
      </p:pic>
      <p:sp>
        <p:nvSpPr>
          <p:cNvPr id="6" name="TextBox 5">
            <a:extLst>
              <a:ext uri="{FF2B5EF4-FFF2-40B4-BE49-F238E27FC236}">
                <a16:creationId xmlns:a16="http://schemas.microsoft.com/office/drawing/2014/main" id="{6F203DB0-E1E1-4172-97EF-51269F79A7D1}"/>
              </a:ext>
            </a:extLst>
          </p:cNvPr>
          <p:cNvSpPr txBox="1"/>
          <p:nvPr/>
        </p:nvSpPr>
        <p:spPr>
          <a:xfrm>
            <a:off x="598097" y="6047117"/>
            <a:ext cx="486968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95% of the </a:t>
            </a:r>
            <a:r>
              <a:rPr lang="en-US" i="1">
                <a:ea typeface="+mn-lt"/>
                <a:cs typeface="+mn-lt"/>
              </a:rPr>
              <a:t>population lives</a:t>
            </a:r>
            <a:r>
              <a:rPr lang="en-US">
                <a:ea typeface="+mn-lt"/>
                <a:cs typeface="+mn-lt"/>
              </a:rPr>
              <a:t> within 20 km of the Nile River and its delta</a:t>
            </a:r>
            <a:endParaRPr lang="en-US"/>
          </a:p>
        </p:txBody>
      </p:sp>
      <p:pic>
        <p:nvPicPr>
          <p:cNvPr id="3" name="Picture 6" descr="A close up of a map&#10;&#10;Description automatically generated">
            <a:extLst>
              <a:ext uri="{FF2B5EF4-FFF2-40B4-BE49-F238E27FC236}">
                <a16:creationId xmlns:a16="http://schemas.microsoft.com/office/drawing/2014/main" id="{002162E0-A429-4201-83A4-41A86DBC6D7F}"/>
              </a:ext>
            </a:extLst>
          </p:cNvPr>
          <p:cNvPicPr>
            <a:picLocks noChangeAspect="1"/>
          </p:cNvPicPr>
          <p:nvPr/>
        </p:nvPicPr>
        <p:blipFill>
          <a:blip r:embed="rId4"/>
          <a:stretch>
            <a:fillRect/>
          </a:stretch>
        </p:blipFill>
        <p:spPr>
          <a:xfrm>
            <a:off x="6967268" y="1495532"/>
            <a:ext cx="4770406" cy="4272695"/>
          </a:xfrm>
          <a:prstGeom prst="rect">
            <a:avLst/>
          </a:prstGeom>
        </p:spPr>
      </p:pic>
      <p:sp>
        <p:nvSpPr>
          <p:cNvPr id="7" name="TextBox 6">
            <a:extLst>
              <a:ext uri="{FF2B5EF4-FFF2-40B4-BE49-F238E27FC236}">
                <a16:creationId xmlns:a16="http://schemas.microsoft.com/office/drawing/2014/main" id="{8E3FB4B6-4BE2-4C1B-B114-C6029E57CFA0}"/>
              </a:ext>
            </a:extLst>
          </p:cNvPr>
          <p:cNvSpPr txBox="1"/>
          <p:nvPr/>
        </p:nvSpPr>
        <p:spPr>
          <a:xfrm>
            <a:off x="7182926" y="5903343"/>
            <a:ext cx="4770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Population centers concentrated along Nile River. </a:t>
            </a:r>
            <a:endParaRPr lang="en-US"/>
          </a:p>
        </p:txBody>
      </p:sp>
    </p:spTree>
    <p:extLst>
      <p:ext uri="{BB962C8B-B14F-4D97-AF65-F5344CB8AC3E}">
        <p14:creationId xmlns:p14="http://schemas.microsoft.com/office/powerpoint/2010/main" val="405941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EB2153-E612-4024-8343-C1A9242F4DCA}"/>
              </a:ext>
            </a:extLst>
          </p:cNvPr>
          <p:cNvSpPr txBox="1"/>
          <p:nvPr/>
        </p:nvSpPr>
        <p:spPr>
          <a:xfrm>
            <a:off x="5481880" y="1805291"/>
            <a:ext cx="6357443"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dirty="0">
                <a:solidFill>
                  <a:schemeClr val="tx2"/>
                </a:solidFill>
                <a:ea typeface="+mn-lt"/>
                <a:cs typeface="+mn-lt"/>
              </a:rPr>
              <a:t>Over 97% of the settlements in Egypt are located within 300-km from Red Sea and Mediterranean Sea.</a:t>
            </a:r>
          </a:p>
          <a:p>
            <a:pPr marL="342900" indent="-342900">
              <a:buFont typeface="Arial"/>
              <a:buChar char="•"/>
            </a:pPr>
            <a:endParaRPr lang="en-US" sz="2000" i="1" dirty="0">
              <a:solidFill>
                <a:schemeClr val="tx2"/>
              </a:solidFill>
            </a:endParaRPr>
          </a:p>
          <a:p>
            <a:pPr marL="342900" indent="-342900">
              <a:buFont typeface="Arial"/>
              <a:buChar char="•"/>
            </a:pPr>
            <a:r>
              <a:rPr lang="en-US" sz="2000" dirty="0">
                <a:solidFill>
                  <a:schemeClr val="tx2"/>
                </a:solidFill>
              </a:rPr>
              <a:t>Against the backdrop of these potentials, Egyptians are upping the ante by capitalizing on the extreme case scenario (</a:t>
            </a:r>
            <a:r>
              <a:rPr lang="en-US" sz="2000" i="1" dirty="0">
                <a:solidFill>
                  <a:schemeClr val="tx2"/>
                </a:solidFill>
              </a:rPr>
              <a:t>playing a victim card</a:t>
            </a:r>
            <a:r>
              <a:rPr lang="en-US" sz="2000" dirty="0">
                <a:solidFill>
                  <a:schemeClr val="tx2"/>
                </a:solidFill>
              </a:rPr>
              <a:t>):</a:t>
            </a:r>
          </a:p>
          <a:p>
            <a:pPr marL="342900" indent="-342900">
              <a:buFont typeface="Arial"/>
              <a:buChar char="•"/>
            </a:pPr>
            <a:endParaRPr lang="en-US" sz="2000" i="1" dirty="0">
              <a:solidFill>
                <a:schemeClr val="tx2"/>
              </a:solidFill>
            </a:endParaRPr>
          </a:p>
          <a:p>
            <a:pPr marL="800100" lvl="1" indent="-342900">
              <a:buFont typeface="Arial"/>
              <a:buChar char="•"/>
            </a:pPr>
            <a:r>
              <a:rPr lang="en-US" sz="2000" i="1" dirty="0">
                <a:solidFill>
                  <a:schemeClr val="tx2"/>
                </a:solidFill>
              </a:rPr>
              <a:t>"</a:t>
            </a:r>
            <a:r>
              <a:rPr lang="en-US" sz="2000" b="1" i="1" dirty="0">
                <a:solidFill>
                  <a:srgbClr val="0070C0"/>
                </a:solidFill>
              </a:rPr>
              <a:t>No Nile means, no food, no state, no historical monument, no pyramid. In short, no Egypt</a:t>
            </a:r>
            <a:r>
              <a:rPr lang="en-US" sz="2000" i="1" dirty="0">
                <a:solidFill>
                  <a:schemeClr val="tx2"/>
                </a:solidFill>
              </a:rPr>
              <a:t>"</a:t>
            </a:r>
          </a:p>
        </p:txBody>
      </p:sp>
      <p:grpSp>
        <p:nvGrpSpPr>
          <p:cNvPr id="2" name="Group 1">
            <a:extLst>
              <a:ext uri="{FF2B5EF4-FFF2-40B4-BE49-F238E27FC236}">
                <a16:creationId xmlns:a16="http://schemas.microsoft.com/office/drawing/2014/main" id="{29CF9323-0D60-4525-B4A0-082455114E59}"/>
              </a:ext>
            </a:extLst>
          </p:cNvPr>
          <p:cNvGrpSpPr/>
          <p:nvPr/>
        </p:nvGrpSpPr>
        <p:grpSpPr>
          <a:xfrm>
            <a:off x="121169" y="1234409"/>
            <a:ext cx="5101085" cy="4626760"/>
            <a:chOff x="283562" y="1259393"/>
            <a:chExt cx="5101085" cy="4626760"/>
          </a:xfrm>
        </p:grpSpPr>
        <p:pic>
          <p:nvPicPr>
            <p:cNvPr id="5" name="Picture 8" descr="A close up of a map&#10;&#10;Description automatically generated">
              <a:extLst>
                <a:ext uri="{FF2B5EF4-FFF2-40B4-BE49-F238E27FC236}">
                  <a16:creationId xmlns:a16="http://schemas.microsoft.com/office/drawing/2014/main" id="{4274B1B6-6957-4107-9D5C-938A1CE9F626}"/>
                </a:ext>
              </a:extLst>
            </p:cNvPr>
            <p:cNvPicPr>
              <a:picLocks noChangeAspect="1"/>
            </p:cNvPicPr>
            <p:nvPr/>
          </p:nvPicPr>
          <p:blipFill>
            <a:blip r:embed="rId2"/>
            <a:stretch>
              <a:fillRect/>
            </a:stretch>
          </p:blipFill>
          <p:spPr>
            <a:xfrm>
              <a:off x="283562" y="1259393"/>
              <a:ext cx="5101085" cy="4626760"/>
            </a:xfrm>
            <a:prstGeom prst="rect">
              <a:avLst/>
            </a:prstGeom>
          </p:spPr>
        </p:pic>
        <p:sp>
          <p:nvSpPr>
            <p:cNvPr id="8" name="TextBox 1">
              <a:extLst>
                <a:ext uri="{FF2B5EF4-FFF2-40B4-BE49-F238E27FC236}">
                  <a16:creationId xmlns:a16="http://schemas.microsoft.com/office/drawing/2014/main" id="{06C3148F-D504-40B2-BC8C-65F33CFAB0CA}"/>
                </a:ext>
              </a:extLst>
            </p:cNvPr>
            <p:cNvSpPr txBox="1"/>
            <p:nvPr/>
          </p:nvSpPr>
          <p:spPr>
            <a:xfrm>
              <a:off x="1750305" y="1440308"/>
              <a:ext cx="163614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Alexandria</a:t>
              </a:r>
            </a:p>
          </p:txBody>
        </p:sp>
        <p:sp>
          <p:nvSpPr>
            <p:cNvPr id="9" name="TextBox 2">
              <a:extLst>
                <a:ext uri="{FF2B5EF4-FFF2-40B4-BE49-F238E27FC236}">
                  <a16:creationId xmlns:a16="http://schemas.microsoft.com/office/drawing/2014/main" id="{EDBA1E84-8537-4319-B6DD-DB333D64DE2B}"/>
                </a:ext>
              </a:extLst>
            </p:cNvPr>
            <p:cNvSpPr txBox="1"/>
            <p:nvPr/>
          </p:nvSpPr>
          <p:spPr>
            <a:xfrm>
              <a:off x="3193084" y="1360097"/>
              <a:ext cx="163614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Cairo</a:t>
              </a:r>
            </a:p>
          </p:txBody>
        </p:sp>
      </p:grpSp>
      <p:sp>
        <p:nvSpPr>
          <p:cNvPr id="10" name="Title 1">
            <a:extLst>
              <a:ext uri="{FF2B5EF4-FFF2-40B4-BE49-F238E27FC236}">
                <a16:creationId xmlns:a16="http://schemas.microsoft.com/office/drawing/2014/main" id="{1DD0B25B-1CFE-411E-A8F8-B62B63C594B8}"/>
              </a:ext>
            </a:extLst>
          </p:cNvPr>
          <p:cNvSpPr>
            <a:spLocks noGrp="1"/>
          </p:cNvSpPr>
          <p:nvPr>
            <p:ph type="title"/>
          </p:nvPr>
        </p:nvSpPr>
        <p:spPr>
          <a:xfrm>
            <a:off x="538059" y="365775"/>
            <a:ext cx="11594141" cy="536246"/>
          </a:xfrm>
        </p:spPr>
        <p:txBody>
          <a:bodyPr>
            <a:normAutofit/>
          </a:bodyPr>
          <a:lstStyle/>
          <a:p>
            <a:pPr algn="ctr"/>
            <a:r>
              <a:rPr lang="en-US" b="1" dirty="0">
                <a:solidFill>
                  <a:srgbClr val="0070C0"/>
                </a:solidFill>
                <a:ea typeface="+mj-lt"/>
                <a:cs typeface="+mj-lt"/>
              </a:rPr>
              <a:t>Desalinization Potentials of Egypt</a:t>
            </a:r>
            <a:endParaRPr lang="en-US" dirty="0"/>
          </a:p>
        </p:txBody>
      </p:sp>
    </p:spTree>
    <p:extLst>
      <p:ext uri="{BB962C8B-B14F-4D97-AF65-F5344CB8AC3E}">
        <p14:creationId xmlns:p14="http://schemas.microsoft.com/office/powerpoint/2010/main" val="410040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409" y="348996"/>
            <a:ext cx="9980682" cy="651638"/>
          </a:xfrm>
        </p:spPr>
        <p:txBody>
          <a:bodyPr>
            <a:normAutofit/>
          </a:bodyPr>
          <a:lstStyle/>
          <a:p>
            <a:pPr algn="ctr"/>
            <a:r>
              <a:rPr lang="en-US" sz="3600" dirty="0">
                <a:solidFill>
                  <a:srgbClr val="0070C0"/>
                </a:solidFill>
              </a:rPr>
              <a:t>Conclusion</a:t>
            </a:r>
            <a:endParaRPr lang="en-US"/>
          </a:p>
        </p:txBody>
      </p:sp>
      <p:sp>
        <p:nvSpPr>
          <p:cNvPr id="15" name="TextBox 14">
            <a:extLst>
              <a:ext uri="{FF2B5EF4-FFF2-40B4-BE49-F238E27FC236}">
                <a16:creationId xmlns:a16="http://schemas.microsoft.com/office/drawing/2014/main" id="{57FF983B-CBCE-4091-97B2-7135B742BEA7}"/>
              </a:ext>
            </a:extLst>
          </p:cNvPr>
          <p:cNvSpPr txBox="1"/>
          <p:nvPr/>
        </p:nvSpPr>
        <p:spPr>
          <a:xfrm>
            <a:off x="476003" y="1316716"/>
            <a:ext cx="11338066"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q"/>
            </a:pPr>
            <a:r>
              <a:rPr lang="en-US" sz="2000" dirty="0">
                <a:solidFill>
                  <a:schemeClr val="tx2"/>
                </a:solidFill>
                <a:latin typeface="Bookman Old Style"/>
              </a:rPr>
              <a:t>For a poor country like Ethiopia, damn to be in the upstream and damn to be in the downstream. What matters most is power. </a:t>
            </a:r>
          </a:p>
          <a:p>
            <a:pPr marL="800100" lvl="1" indent="-342900">
              <a:buFont typeface="Wingdings"/>
              <a:buChar char="Ø"/>
            </a:pPr>
            <a:r>
              <a:rPr lang="en-US" dirty="0">
                <a:solidFill>
                  <a:schemeClr val="tx2"/>
                </a:solidFill>
                <a:latin typeface="Bookman Old Style"/>
              </a:rPr>
              <a:t>Paradoxically, Ethiopia is categorized in the upstream nation (becoming a "counter-hegemon"), which is attempting to flex its muscles on downstream countries.</a:t>
            </a:r>
          </a:p>
          <a:p>
            <a:pPr marL="342900" indent="-342900">
              <a:buFont typeface="Wingdings"/>
              <a:buChar char="q"/>
            </a:pPr>
            <a:endParaRPr lang="en-US" sz="2000" dirty="0">
              <a:solidFill>
                <a:schemeClr val="tx2"/>
              </a:solidFill>
              <a:latin typeface="Bookman Old Style"/>
            </a:endParaRPr>
          </a:p>
          <a:p>
            <a:pPr marL="342900" indent="-342900">
              <a:buFont typeface="Wingdings"/>
              <a:buChar char="q"/>
            </a:pPr>
            <a:r>
              <a:rPr lang="en-US" sz="2000" dirty="0">
                <a:solidFill>
                  <a:schemeClr val="tx2"/>
                </a:solidFill>
                <a:latin typeface="Bookman Old Style"/>
                <a:ea typeface="+mn-lt"/>
                <a:cs typeface="+mn-lt"/>
              </a:rPr>
              <a:t>Given the dynamics of demographic and biophysical variables, Ethiopia couldn't satisfy its growing demand with rainfall alone. Using Blue Nile is going to be a necessity for Ethiopians.</a:t>
            </a:r>
            <a:endParaRPr lang="en-US" sz="2000" dirty="0">
              <a:solidFill>
                <a:schemeClr val="tx2"/>
              </a:solidFill>
              <a:latin typeface="Bookman Old Style"/>
            </a:endParaRPr>
          </a:p>
          <a:p>
            <a:pPr marL="342900" indent="-342900">
              <a:buFont typeface="Wingdings"/>
              <a:buChar char="q"/>
            </a:pPr>
            <a:endParaRPr lang="en-US" sz="2000" dirty="0">
              <a:solidFill>
                <a:schemeClr val="tx2"/>
              </a:solidFill>
              <a:latin typeface="Bookman Old Style"/>
            </a:endParaRPr>
          </a:p>
          <a:p>
            <a:pPr marL="342900" indent="-342900">
              <a:buFont typeface="Wingdings"/>
              <a:buChar char="q"/>
            </a:pPr>
            <a:r>
              <a:rPr lang="en-US" sz="2000" dirty="0">
                <a:solidFill>
                  <a:schemeClr val="tx2"/>
                </a:solidFill>
                <a:latin typeface="Bookman Old Style"/>
              </a:rPr>
              <a:t>Egypt is not going to die due to reduced Nile water flow. To balance the future water deficit, Egypt could effectively harness the Sea waters. </a:t>
            </a:r>
          </a:p>
          <a:p>
            <a:pPr marL="342900" indent="-342900">
              <a:buFont typeface="Wingdings"/>
              <a:buChar char="q"/>
            </a:pPr>
            <a:endParaRPr lang="en-US" sz="2000" dirty="0">
              <a:solidFill>
                <a:schemeClr val="tx2"/>
              </a:solidFill>
              <a:latin typeface="Bookman Old Style"/>
            </a:endParaRPr>
          </a:p>
          <a:p>
            <a:pPr marL="342900" indent="-342900">
              <a:buFont typeface="Wingdings"/>
              <a:buChar char="q"/>
            </a:pPr>
            <a:r>
              <a:rPr lang="en-US" sz="2000" dirty="0">
                <a:solidFill>
                  <a:schemeClr val="tx2"/>
                </a:solidFill>
                <a:latin typeface="Bookman Old Style"/>
              </a:rPr>
              <a:t>Egypt couldn't continue business as usual, anticipating to enjoy 55.5 million cubic water of water from Nile. </a:t>
            </a:r>
            <a:r>
              <a:rPr lang="en-US" dirty="0">
                <a:solidFill>
                  <a:schemeClr val="tx2"/>
                </a:solidFill>
                <a:latin typeface="Bookman Old Style"/>
              </a:rPr>
              <a:t>To make this happen, </a:t>
            </a:r>
            <a:endParaRPr lang="en-US" dirty="0">
              <a:solidFill>
                <a:schemeClr val="tx2"/>
              </a:solidFill>
              <a:latin typeface="Euphemia"/>
            </a:endParaRPr>
          </a:p>
          <a:p>
            <a:pPr marL="800100" lvl="1" indent="-342900">
              <a:buFont typeface="Wingdings"/>
              <a:buChar char="q"/>
            </a:pPr>
            <a:r>
              <a:rPr lang="en-US" dirty="0">
                <a:solidFill>
                  <a:schemeClr val="tx2"/>
                </a:solidFill>
                <a:latin typeface="Bookman Old Style"/>
              </a:rPr>
              <a:t>Ethiopia should not only adopt a hands off Abay, but also divert Shebelle and Awash rivers to feed into the Nile. Or … Ethiopia should slash its current population by 75%.</a:t>
            </a:r>
            <a:endParaRPr lang="en-US" dirty="0">
              <a:solidFill>
                <a:schemeClr val="tx2"/>
              </a:solidFill>
              <a:latin typeface="Euphemia"/>
            </a:endParaRPr>
          </a:p>
          <a:p>
            <a:pPr marL="342900" indent="-342900">
              <a:buFont typeface="Wingdings"/>
              <a:buChar char="q"/>
            </a:pPr>
            <a:r>
              <a:rPr lang="en-US" sz="2000" dirty="0">
                <a:solidFill>
                  <a:schemeClr val="tx2"/>
                </a:solidFill>
                <a:latin typeface="Bookman Old Style"/>
              </a:rPr>
              <a:t>Whether Ethiopia use the Abay water or not, the Nile discharge would decline in the future. </a:t>
            </a:r>
            <a:endParaRPr lang="en-US" sz="2000" dirty="0">
              <a:solidFill>
                <a:schemeClr val="tx2"/>
              </a:solidFill>
            </a:endParaRPr>
          </a:p>
        </p:txBody>
      </p:sp>
    </p:spTree>
    <p:extLst>
      <p:ext uri="{BB962C8B-B14F-4D97-AF65-F5344CB8AC3E}">
        <p14:creationId xmlns:p14="http://schemas.microsoft.com/office/powerpoint/2010/main" val="152700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BD3DB7-1C5D-436D-91DF-2B13647DF351}"/>
              </a:ext>
            </a:extLst>
          </p:cNvPr>
          <p:cNvSpPr>
            <a:spLocks noGrp="1"/>
          </p:cNvSpPr>
          <p:nvPr>
            <p:ph type="title"/>
          </p:nvPr>
        </p:nvSpPr>
        <p:spPr>
          <a:xfrm>
            <a:off x="478766" y="1093273"/>
            <a:ext cx="3494362" cy="4930246"/>
          </a:xfrm>
        </p:spPr>
        <p:txBody>
          <a:bodyPr vert="horz" lIns="91440" tIns="45720" rIns="91440" bIns="45720" rtlCol="0" anchor="ctr">
            <a:normAutofit/>
          </a:bodyPr>
          <a:lstStyle/>
          <a:p>
            <a:pPr algn="r"/>
            <a:r>
              <a:rPr lang="en-US" sz="3100" b="1" kern="1200" dirty="0">
                <a:solidFill>
                  <a:srgbClr val="0070C0"/>
                </a:solidFill>
                <a:latin typeface="+mj-lt"/>
                <a:ea typeface="+mj-ea"/>
                <a:cs typeface="+mj-cs"/>
              </a:rPr>
              <a:t>Recommendations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AB7CF76-3FFE-41EF-A388-63552D638A7A}"/>
              </a:ext>
            </a:extLst>
          </p:cNvPr>
          <p:cNvSpPr txBox="1"/>
          <p:nvPr/>
        </p:nvSpPr>
        <p:spPr>
          <a:xfrm>
            <a:off x="4573465" y="1524594"/>
            <a:ext cx="7139768" cy="493024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342900" indent="-228600">
              <a:lnSpc>
                <a:spcPct val="90000"/>
              </a:lnSpc>
              <a:spcAft>
                <a:spcPts val="600"/>
              </a:spcAft>
              <a:buFont typeface="Arial" panose="020B0604020202020204" pitchFamily="34" charset="0"/>
              <a:buChar char="•"/>
            </a:pPr>
            <a:r>
              <a:rPr lang="en-US" sz="2000" dirty="0"/>
              <a:t>Ethiopia's hydropolitical argument should go beyond justifying its rights over the Nile water, confined within its territory. It should transcend to alternative water sources in the downstream, too. The potential of dieselization from the two Seas is a good example.  </a:t>
            </a:r>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r>
              <a:rPr lang="en-US" sz="2000" dirty="0"/>
              <a:t>Ethiopia should anchor the Nile issue with the climate change narrative. Highlighting the </a:t>
            </a:r>
            <a:r>
              <a:rPr lang="en-US" dirty="0"/>
              <a:t>negative consequences of predicted climate change </a:t>
            </a:r>
            <a:r>
              <a:rPr lang="en-US" sz="2000" dirty="0"/>
              <a:t>would gain the support of international pressure groups, non state actors, activists and journalists.</a:t>
            </a:r>
          </a:p>
          <a:p>
            <a:pPr marL="342900"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190197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FF00FB4-5D5A-4F68-93EB-78D136E1F66C}"/>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20" y="1"/>
            <a:ext cx="12033830" cy="6857999"/>
          </a:xfrm>
          <a:prstGeom prst="rect">
            <a:avLst/>
          </a:prstGeom>
        </p:spPr>
      </p:pic>
      <p:sp>
        <p:nvSpPr>
          <p:cNvPr id="13" name="Title 12"/>
          <p:cNvSpPr>
            <a:spLocks noGrp="1"/>
          </p:cNvSpPr>
          <p:nvPr>
            <p:ph type="title"/>
          </p:nvPr>
        </p:nvSpPr>
        <p:spPr>
          <a:xfrm>
            <a:off x="345832" y="1065862"/>
            <a:ext cx="3805533" cy="4034615"/>
          </a:xfrm>
        </p:spPr>
        <p:txBody>
          <a:bodyPr vert="horz" lIns="91440" tIns="45720" rIns="91440" bIns="45720" rtlCol="0" anchor="ctr">
            <a:normAutofit/>
          </a:bodyPr>
          <a:lstStyle/>
          <a:p>
            <a:pPr algn="r"/>
            <a:r>
              <a:rPr lang="en-US" sz="4000">
                <a:solidFill>
                  <a:srgbClr val="FFFF00"/>
                </a:solidFill>
              </a:rPr>
              <a:t>Commonly held narratives </a:t>
            </a:r>
            <a:endParaRPr lang="en-US" sz="4000">
              <a:solidFill>
                <a:srgbClr val="FFFF00"/>
              </a:solidFill>
              <a:ea typeface="+mj-lt"/>
              <a:cs typeface="+mj-lt"/>
            </a:endParaRPr>
          </a:p>
        </p:txBody>
      </p:sp>
      <p:cxnSp>
        <p:nvCxnSpPr>
          <p:cNvPr id="32" name="Straight Connector 3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D02F2A7-20DF-4E94-B767-9603D8BAD8DA}"/>
              </a:ext>
            </a:extLst>
          </p:cNvPr>
          <p:cNvSpPr txBox="1"/>
          <p:nvPr/>
        </p:nvSpPr>
        <p:spPr>
          <a:xfrm>
            <a:off x="5361897" y="473700"/>
            <a:ext cx="6732961" cy="495631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400050" indent="-342900">
              <a:lnSpc>
                <a:spcPct val="90000"/>
              </a:lnSpc>
              <a:spcAft>
                <a:spcPts val="600"/>
              </a:spcAft>
              <a:buFont typeface="Wingdings" panose="020B0604020202020204" pitchFamily="34" charset="0"/>
              <a:buChar char="q"/>
            </a:pPr>
            <a:r>
              <a:rPr lang="en-US" sz="2000" dirty="0">
                <a:solidFill>
                  <a:srgbClr val="FFFFFF"/>
                </a:solidFill>
              </a:rPr>
              <a:t>Upstream countries, by virtue of their topographic positions, exert their power over transboundary rivers: polluting, damming, diverting, even blocking water flows.</a:t>
            </a:r>
            <a:endParaRPr lang="en-US" dirty="0"/>
          </a:p>
          <a:p>
            <a:pPr marL="400050" indent="-342900">
              <a:lnSpc>
                <a:spcPct val="90000"/>
              </a:lnSpc>
              <a:spcAft>
                <a:spcPts val="600"/>
              </a:spcAft>
              <a:buFont typeface="Wingdings" panose="020B0604020202020204" pitchFamily="34" charset="0"/>
              <a:buChar char="q"/>
            </a:pPr>
            <a:endParaRPr lang="en-US" sz="2000" dirty="0">
              <a:solidFill>
                <a:srgbClr val="FFFFFF"/>
              </a:solidFill>
            </a:endParaRPr>
          </a:p>
          <a:p>
            <a:pPr marL="400050" indent="-342900">
              <a:lnSpc>
                <a:spcPct val="90000"/>
              </a:lnSpc>
              <a:spcAft>
                <a:spcPts val="600"/>
              </a:spcAft>
              <a:buFont typeface="Wingdings" panose="020B0604020202020204" pitchFamily="34" charset="0"/>
              <a:buChar char="q"/>
            </a:pPr>
            <a:r>
              <a:rPr lang="en-US" sz="2000" dirty="0">
                <a:solidFill>
                  <a:srgbClr val="FFFFFF"/>
                </a:solidFill>
              </a:rPr>
              <a:t>Ethiopia could rely on its rainfall for food production and economic development (and therefore shouldn't touch Abay/Nile). </a:t>
            </a:r>
            <a:endParaRPr lang="en-US" dirty="0"/>
          </a:p>
          <a:p>
            <a:pPr marL="400050" indent="-342900">
              <a:lnSpc>
                <a:spcPct val="90000"/>
              </a:lnSpc>
              <a:spcAft>
                <a:spcPts val="600"/>
              </a:spcAft>
              <a:buFont typeface="Wingdings" panose="020B0604020202020204" pitchFamily="34" charset="0"/>
              <a:buChar char="q"/>
            </a:pPr>
            <a:endParaRPr lang="en-US" sz="2000" dirty="0">
              <a:solidFill>
                <a:srgbClr val="FFFFFF"/>
              </a:solidFill>
              <a:ea typeface="+mn-lt"/>
              <a:cs typeface="+mn-lt"/>
            </a:endParaRPr>
          </a:p>
          <a:p>
            <a:pPr marL="400050" indent="-342900">
              <a:lnSpc>
                <a:spcPct val="90000"/>
              </a:lnSpc>
              <a:spcAft>
                <a:spcPts val="600"/>
              </a:spcAft>
              <a:buFont typeface="Wingdings" panose="020B0604020202020204" pitchFamily="34" charset="0"/>
              <a:buChar char="q"/>
            </a:pPr>
            <a:endParaRPr lang="en-US" sz="2000" dirty="0">
              <a:solidFill>
                <a:srgbClr val="FFFFFF"/>
              </a:solidFill>
              <a:ea typeface="+mn-lt"/>
              <a:cs typeface="+mn-lt"/>
            </a:endParaRPr>
          </a:p>
          <a:p>
            <a:pPr marL="400050" indent="-342900">
              <a:lnSpc>
                <a:spcPct val="90000"/>
              </a:lnSpc>
              <a:spcAft>
                <a:spcPts val="600"/>
              </a:spcAft>
              <a:buFont typeface="Wingdings" panose="020B0604020202020204" pitchFamily="34" charset="0"/>
              <a:buChar char="q"/>
            </a:pPr>
            <a:r>
              <a:rPr lang="en-US" sz="2000" dirty="0">
                <a:solidFill>
                  <a:srgbClr val="FFFFFF"/>
                </a:solidFill>
                <a:ea typeface="+mn-lt"/>
                <a:cs typeface="+mn-lt"/>
              </a:rPr>
              <a:t>Egypt is the gift of the Nile ==&gt; "No Nile" equates to "No Egypt".</a:t>
            </a:r>
            <a:endParaRPr lang="en-US" sz="2000" dirty="0">
              <a:ea typeface="+mn-lt"/>
              <a:cs typeface="+mn-lt"/>
            </a:endParaRPr>
          </a:p>
        </p:txBody>
      </p:sp>
      <p:pic>
        <p:nvPicPr>
          <p:cNvPr id="17" name="Graphic 7" descr="Chevron arrows">
            <a:extLst>
              <a:ext uri="{FF2B5EF4-FFF2-40B4-BE49-F238E27FC236}">
                <a16:creationId xmlns:a16="http://schemas.microsoft.com/office/drawing/2014/main" id="{1149EBB4-8944-48D9-9ED0-2E347A5081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77263" y="1364852"/>
            <a:ext cx="738554" cy="492370"/>
          </a:xfrm>
          <a:prstGeom prst="rect">
            <a:avLst/>
          </a:prstGeom>
        </p:spPr>
      </p:pic>
      <p:pic>
        <p:nvPicPr>
          <p:cNvPr id="18" name="Graphic 7" descr="Chevron arrows">
            <a:extLst>
              <a:ext uri="{FF2B5EF4-FFF2-40B4-BE49-F238E27FC236}">
                <a16:creationId xmlns:a16="http://schemas.microsoft.com/office/drawing/2014/main" id="{07D47C97-4D39-4894-AD41-EB48B0C6E4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0194" y="2892796"/>
            <a:ext cx="738554" cy="492370"/>
          </a:xfrm>
          <a:prstGeom prst="rect">
            <a:avLst/>
          </a:prstGeom>
        </p:spPr>
      </p:pic>
      <p:pic>
        <p:nvPicPr>
          <p:cNvPr id="26" name="Graphic 7" descr="Chevron arrows">
            <a:extLst>
              <a:ext uri="{FF2B5EF4-FFF2-40B4-BE49-F238E27FC236}">
                <a16:creationId xmlns:a16="http://schemas.microsoft.com/office/drawing/2014/main" id="{9204E5FE-CC77-4C11-8047-C33B9571B0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4930" y="4081028"/>
            <a:ext cx="738554" cy="492370"/>
          </a:xfrm>
          <a:prstGeom prst="rect">
            <a:avLst/>
          </a:prstGeom>
        </p:spPr>
      </p:pic>
    </p:spTree>
    <p:extLst>
      <p:ext uri="{BB962C8B-B14F-4D97-AF65-F5344CB8AC3E}">
        <p14:creationId xmlns:p14="http://schemas.microsoft.com/office/powerpoint/2010/main" val="1998535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100236BB-F9D3-4355-B521-B89757138FFB}"/>
              </a:ext>
            </a:extLst>
          </p:cNvPr>
          <p:cNvSpPr>
            <a:spLocks noGrp="1"/>
          </p:cNvSpPr>
          <p:nvPr>
            <p:ph type="title"/>
          </p:nvPr>
        </p:nvSpPr>
        <p:spPr>
          <a:xfrm>
            <a:off x="958506" y="800392"/>
            <a:ext cx="10264697" cy="1212102"/>
          </a:xfrm>
        </p:spPr>
        <p:txBody>
          <a:bodyPr>
            <a:normAutofit/>
          </a:bodyPr>
          <a:lstStyle/>
          <a:p>
            <a:r>
              <a:rPr lang="en-US" sz="4000" b="1">
                <a:solidFill>
                  <a:srgbClr val="FFFFFF"/>
                </a:solidFill>
              </a:rPr>
              <a:t>Objectives</a:t>
            </a:r>
          </a:p>
        </p:txBody>
      </p:sp>
      <p:sp>
        <p:nvSpPr>
          <p:cNvPr id="3" name="Content Placeholder 2">
            <a:extLst>
              <a:ext uri="{FF2B5EF4-FFF2-40B4-BE49-F238E27FC236}">
                <a16:creationId xmlns:a16="http://schemas.microsoft.com/office/drawing/2014/main" id="{F8E40FC8-B77B-409D-8177-8D594E0BAB60}"/>
              </a:ext>
            </a:extLst>
          </p:cNvPr>
          <p:cNvSpPr>
            <a:spLocks noGrp="1"/>
          </p:cNvSpPr>
          <p:nvPr>
            <p:ph idx="1"/>
          </p:nvPr>
        </p:nvSpPr>
        <p:spPr>
          <a:xfrm>
            <a:off x="1367624" y="2490436"/>
            <a:ext cx="9855579" cy="3283038"/>
          </a:xfrm>
        </p:spPr>
        <p:txBody>
          <a:bodyPr vert="horz" lIns="0" tIns="45720" rIns="0" bIns="45720" rtlCol="0" anchor="ctr">
            <a:normAutofit/>
          </a:bodyPr>
          <a:lstStyle/>
          <a:p>
            <a:pPr marL="400050" indent="-342900">
              <a:spcBef>
                <a:spcPts val="0"/>
              </a:spcBef>
              <a:spcAft>
                <a:spcPts val="600"/>
              </a:spcAft>
              <a:buChar char="q"/>
            </a:pPr>
            <a:r>
              <a:rPr lang="en-US" b="1" dirty="0">
                <a:solidFill>
                  <a:schemeClr val="tx2"/>
                </a:solidFill>
                <a:ea typeface="+mn-lt"/>
                <a:cs typeface="+mn-lt"/>
              </a:rPr>
              <a:t>Assess Ethiopia's biophysical environment in relation to topographic position in the Nile Basin. </a:t>
            </a:r>
            <a:endParaRPr lang="en-US" b="1" dirty="0">
              <a:solidFill>
                <a:schemeClr val="tx2"/>
              </a:solidFill>
            </a:endParaRPr>
          </a:p>
          <a:p>
            <a:pPr marL="400050" indent="-342900">
              <a:spcBef>
                <a:spcPts val="0"/>
              </a:spcBef>
              <a:spcAft>
                <a:spcPts val="600"/>
              </a:spcAft>
              <a:buChar char="q"/>
            </a:pPr>
            <a:endParaRPr lang="en-US" b="1" dirty="0">
              <a:solidFill>
                <a:schemeClr val="tx2"/>
              </a:solidFill>
              <a:ea typeface="+mn-lt"/>
              <a:cs typeface="+mn-lt"/>
            </a:endParaRPr>
          </a:p>
          <a:p>
            <a:pPr marL="400050" indent="-342900">
              <a:spcBef>
                <a:spcPts val="0"/>
              </a:spcBef>
              <a:spcAft>
                <a:spcPts val="600"/>
              </a:spcAft>
              <a:buChar char="q"/>
            </a:pPr>
            <a:r>
              <a:rPr lang="en-US" b="1" dirty="0">
                <a:solidFill>
                  <a:schemeClr val="tx2"/>
                </a:solidFill>
                <a:ea typeface="+mn-lt"/>
                <a:cs typeface="+mn-lt"/>
              </a:rPr>
              <a:t>Assess the demand and supply of predicted land and water resources in the context of the Nile Basin. </a:t>
            </a:r>
          </a:p>
          <a:p>
            <a:pPr marL="400050" indent="-342900">
              <a:spcBef>
                <a:spcPts val="0"/>
              </a:spcBef>
              <a:spcAft>
                <a:spcPts val="600"/>
              </a:spcAft>
              <a:buChar char="q"/>
            </a:pPr>
            <a:endParaRPr lang="en-US" b="1" dirty="0">
              <a:solidFill>
                <a:schemeClr val="tx2"/>
              </a:solidFill>
              <a:ea typeface="+mn-lt"/>
              <a:cs typeface="+mn-lt"/>
            </a:endParaRPr>
          </a:p>
          <a:p>
            <a:pPr marL="400050" indent="-342900">
              <a:spcBef>
                <a:spcPts val="0"/>
              </a:spcBef>
              <a:spcAft>
                <a:spcPts val="600"/>
              </a:spcAft>
              <a:buChar char="q"/>
            </a:pPr>
            <a:r>
              <a:rPr lang="en-US" b="1" dirty="0">
                <a:solidFill>
                  <a:schemeClr val="tx2"/>
                </a:solidFill>
                <a:ea typeface="+mn-lt"/>
                <a:cs typeface="+mn-lt"/>
              </a:rPr>
              <a:t>Assess if the argument "No Nile water equates with no Egypt" holds water.</a:t>
            </a:r>
            <a:r>
              <a:rPr lang="en-US" b="1" dirty="0">
                <a:ea typeface="+mn-lt"/>
                <a:cs typeface="+mn-lt"/>
              </a:rPr>
              <a:t> </a:t>
            </a:r>
          </a:p>
        </p:txBody>
      </p:sp>
    </p:spTree>
    <p:extLst>
      <p:ext uri="{BB962C8B-B14F-4D97-AF65-F5344CB8AC3E}">
        <p14:creationId xmlns:p14="http://schemas.microsoft.com/office/powerpoint/2010/main" val="165908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82413CC-69E6-4BDA-A88D-E4EF8F95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F1F7357-8633-4CE7-BF80-475EE8A2FA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1" name="Freeform 5">
              <a:extLst>
                <a:ext uri="{FF2B5EF4-FFF2-40B4-BE49-F238E27FC236}">
                  <a16:creationId xmlns:a16="http://schemas.microsoft.com/office/drawing/2014/main" id="{E402FE4E-C12D-497C-AF81-F08E4E02B4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59247B10-170D-4E62-849A-38FCB43C6A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89A587A7-1BEF-45AA-9EFC-6558A8749C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AC25B5A1-6EF7-44EC-A2F0-1EDC96A79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80B8582C-7E17-4115-9FF1-979C8405CB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F6C4AB66-7A18-4E51-935B-237F4CA827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CDF12911-A240-4580-8788-0C49DB1FED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EAE0F5DE-442D-4F6C-B02C-2568ED1958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3">
              <a:extLst>
                <a:ext uri="{FF2B5EF4-FFF2-40B4-BE49-F238E27FC236}">
                  <a16:creationId xmlns:a16="http://schemas.microsoft.com/office/drawing/2014/main" id="{4F24A002-AFDE-4034-85BE-CBF005AE92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4">
              <a:extLst>
                <a:ext uri="{FF2B5EF4-FFF2-40B4-BE49-F238E27FC236}">
                  <a16:creationId xmlns:a16="http://schemas.microsoft.com/office/drawing/2014/main" id="{36F0721E-B4B0-4A6C-A92C-F8DE92D3AC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54D2DC98-69F8-4F2F-9D45-BDFFA5E2BB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0A636E33-DC38-40B9-B941-037E5D860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17">
              <a:extLst>
                <a:ext uri="{FF2B5EF4-FFF2-40B4-BE49-F238E27FC236}">
                  <a16:creationId xmlns:a16="http://schemas.microsoft.com/office/drawing/2014/main" id="{03D30690-68C2-4AEC-9789-1495D97E19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18">
              <a:extLst>
                <a:ext uri="{FF2B5EF4-FFF2-40B4-BE49-F238E27FC236}">
                  <a16:creationId xmlns:a16="http://schemas.microsoft.com/office/drawing/2014/main" id="{1020B1B9-821B-49FB-BDC9-57DA08CBC3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19">
              <a:extLst>
                <a:ext uri="{FF2B5EF4-FFF2-40B4-BE49-F238E27FC236}">
                  <a16:creationId xmlns:a16="http://schemas.microsoft.com/office/drawing/2014/main" id="{720EDCE4-8B18-413F-989E-E79628E5AF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0">
              <a:extLst>
                <a:ext uri="{FF2B5EF4-FFF2-40B4-BE49-F238E27FC236}">
                  <a16:creationId xmlns:a16="http://schemas.microsoft.com/office/drawing/2014/main" id="{8563351E-0DDD-4FC8-8D0C-1E446E3C1B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1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a:extLst>
                <a:ext uri="{FF2B5EF4-FFF2-40B4-BE49-F238E27FC236}">
                  <a16:creationId xmlns:a16="http://schemas.microsoft.com/office/drawing/2014/main" id="{15E8B705-64E7-4513-B3CB-BF46C35732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1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a:extLst>
                <a:ext uri="{FF2B5EF4-FFF2-40B4-BE49-F238E27FC236}">
                  <a16:creationId xmlns:a16="http://schemas.microsoft.com/office/drawing/2014/main" id="{30DAEE1C-EBB5-47F5-9E76-564FCFDBFC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23">
              <a:extLst>
                <a:ext uri="{FF2B5EF4-FFF2-40B4-BE49-F238E27FC236}">
                  <a16:creationId xmlns:a16="http://schemas.microsoft.com/office/drawing/2014/main" id="{EDB255E9-A3E2-4098-99A1-FE38FAD15D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24">
              <a:extLst>
                <a:ext uri="{FF2B5EF4-FFF2-40B4-BE49-F238E27FC236}">
                  <a16:creationId xmlns:a16="http://schemas.microsoft.com/office/drawing/2014/main" id="{D2507F2A-27AF-4833-8273-5FC9A98863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25">
              <a:extLst>
                <a:ext uri="{FF2B5EF4-FFF2-40B4-BE49-F238E27FC236}">
                  <a16:creationId xmlns:a16="http://schemas.microsoft.com/office/drawing/2014/main" id="{8DFB8904-0CB8-45AD-ABD2-F7A582365E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100236BB-F9D3-4355-B521-B89757138FFB}"/>
              </a:ext>
            </a:extLst>
          </p:cNvPr>
          <p:cNvSpPr>
            <a:spLocks noGrp="1"/>
          </p:cNvSpPr>
          <p:nvPr>
            <p:ph type="title"/>
          </p:nvPr>
        </p:nvSpPr>
        <p:spPr>
          <a:xfrm>
            <a:off x="1746372" y="157991"/>
            <a:ext cx="8673427" cy="562393"/>
          </a:xfrm>
        </p:spPr>
        <p:txBody>
          <a:bodyPr>
            <a:normAutofit fontScale="90000"/>
          </a:bodyPr>
          <a:lstStyle/>
          <a:p>
            <a:pPr algn="ctr"/>
            <a:r>
              <a:rPr lang="en-US" sz="4000" b="1">
                <a:solidFill>
                  <a:srgbClr val="0070C0"/>
                </a:solidFill>
              </a:rPr>
              <a:t>A three-pronged approach</a:t>
            </a:r>
          </a:p>
        </p:txBody>
      </p:sp>
      <p:graphicFrame>
        <p:nvGraphicFramePr>
          <p:cNvPr id="14" name="Content Placeholder 2">
            <a:extLst>
              <a:ext uri="{FF2B5EF4-FFF2-40B4-BE49-F238E27FC236}">
                <a16:creationId xmlns:a16="http://schemas.microsoft.com/office/drawing/2014/main" id="{C53E36EB-0531-46C7-B183-782021B64D3E}"/>
              </a:ext>
            </a:extLst>
          </p:cNvPr>
          <p:cNvGraphicFramePr>
            <a:graphicFrameLocks noGrp="1"/>
          </p:cNvGraphicFramePr>
          <p:nvPr>
            <p:ph idx="1"/>
            <p:extLst>
              <p:ext uri="{D42A27DB-BD31-4B8C-83A1-F6EECF244321}">
                <p14:modId xmlns:p14="http://schemas.microsoft.com/office/powerpoint/2010/main" val="4099940136"/>
              </p:ext>
            </p:extLst>
          </p:nvPr>
        </p:nvGraphicFramePr>
        <p:xfrm>
          <a:off x="140614" y="1002336"/>
          <a:ext cx="11894045" cy="2687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1" name="Picture 5" descr="A picture containing text, map&#10;&#10;Description automatically generated">
            <a:extLst>
              <a:ext uri="{FF2B5EF4-FFF2-40B4-BE49-F238E27FC236}">
                <a16:creationId xmlns:a16="http://schemas.microsoft.com/office/drawing/2014/main" id="{C44C19D9-915E-471F-865F-3BF275DC34D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420000">
            <a:off x="6564021" y="4475760"/>
            <a:ext cx="1058179" cy="168941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53" name="Picture 4" descr="A close up of a map&#10;&#10;Description automatically generated">
            <a:extLst>
              <a:ext uri="{FF2B5EF4-FFF2-40B4-BE49-F238E27FC236}">
                <a16:creationId xmlns:a16="http://schemas.microsoft.com/office/drawing/2014/main" id="{54D34CA8-1FBA-4964-8D90-601FE0E9C0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300000">
            <a:off x="9784851" y="3786169"/>
            <a:ext cx="1473756" cy="287123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55" name="Picture 5" descr="A picture containing table, sitting, blue, clear&#10;&#10;Description automatically generated">
            <a:extLst>
              <a:ext uri="{FF2B5EF4-FFF2-40B4-BE49-F238E27FC236}">
                <a16:creationId xmlns:a16="http://schemas.microsoft.com/office/drawing/2014/main" id="{F45CA8E0-10C0-4709-8571-3985CE5BCC6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21420000">
            <a:off x="1158813" y="5116807"/>
            <a:ext cx="2053106" cy="660492"/>
          </a:xfrm>
          <a:prstGeom prst="rect">
            <a:avLst/>
          </a:prstGeom>
        </p:spPr>
      </p:pic>
      <p:cxnSp>
        <p:nvCxnSpPr>
          <p:cNvPr id="157" name="Straight Arrow Connector 156">
            <a:extLst>
              <a:ext uri="{FF2B5EF4-FFF2-40B4-BE49-F238E27FC236}">
                <a16:creationId xmlns:a16="http://schemas.microsoft.com/office/drawing/2014/main" id="{F9E2794C-5C11-4167-8CBB-3354B2BB6555}"/>
              </a:ext>
            </a:extLst>
          </p:cNvPr>
          <p:cNvCxnSpPr/>
          <p:nvPr/>
        </p:nvCxnSpPr>
        <p:spPr>
          <a:xfrm flipV="1">
            <a:off x="3182887" y="3691975"/>
            <a:ext cx="6552414" cy="1356702"/>
          </a:xfrm>
          <a:prstGeom prst="straightConnector1">
            <a:avLst/>
          </a:prstGeom>
          <a:ln>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CD72CA02-B5D8-42EC-873C-68FA7D9B7683}"/>
              </a:ext>
            </a:extLst>
          </p:cNvPr>
          <p:cNvCxnSpPr>
            <a:cxnSpLocks/>
          </p:cNvCxnSpPr>
          <p:nvPr/>
        </p:nvCxnSpPr>
        <p:spPr>
          <a:xfrm>
            <a:off x="3182886" y="5664288"/>
            <a:ext cx="8075628" cy="1129798"/>
          </a:xfrm>
          <a:prstGeom prst="straightConnector1">
            <a:avLst/>
          </a:prstGeom>
          <a:ln>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8FB554D0-0E0C-4FFA-9573-E157FBDDFAD6}"/>
              </a:ext>
            </a:extLst>
          </p:cNvPr>
          <p:cNvCxnSpPr>
            <a:cxnSpLocks/>
          </p:cNvCxnSpPr>
          <p:nvPr/>
        </p:nvCxnSpPr>
        <p:spPr>
          <a:xfrm flipV="1">
            <a:off x="3252160" y="3664267"/>
            <a:ext cx="7840886" cy="1412118"/>
          </a:xfrm>
          <a:prstGeom prst="straightConnector1">
            <a:avLst/>
          </a:prstGeom>
          <a:ln>
            <a:solidFill>
              <a:schemeClr val="accent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711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236BB-F9D3-4355-B521-B89757138FFB}"/>
              </a:ext>
            </a:extLst>
          </p:cNvPr>
          <p:cNvSpPr>
            <a:spLocks noGrp="1"/>
          </p:cNvSpPr>
          <p:nvPr>
            <p:ph type="title"/>
          </p:nvPr>
        </p:nvSpPr>
        <p:spPr>
          <a:xfrm>
            <a:off x="7511964" y="547213"/>
            <a:ext cx="3232013" cy="592318"/>
          </a:xfrm>
        </p:spPr>
        <p:txBody>
          <a:bodyPr>
            <a:normAutofit/>
          </a:bodyPr>
          <a:lstStyle/>
          <a:p>
            <a:r>
              <a:rPr lang="en-US" b="1"/>
              <a:t>Why Mekong?</a:t>
            </a:r>
          </a:p>
        </p:txBody>
      </p:sp>
      <p:sp>
        <p:nvSpPr>
          <p:cNvPr id="32" name="Freeform: Shape 31">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4" descr="A view of a body of water with a mountain in the background&#10;&#10;Description automatically generated">
            <a:extLst>
              <a:ext uri="{FF2B5EF4-FFF2-40B4-BE49-F238E27FC236}">
                <a16:creationId xmlns:a16="http://schemas.microsoft.com/office/drawing/2014/main" id="{01F3D33C-34CE-42C7-98A2-A7FB6921C2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2"/>
            <a:ext cx="5633684" cy="4798010"/>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F8E40FC8-B77B-409D-8177-8D594E0BAB60}"/>
              </a:ext>
            </a:extLst>
          </p:cNvPr>
          <p:cNvSpPr>
            <a:spLocks noGrp="1"/>
          </p:cNvSpPr>
          <p:nvPr>
            <p:ph idx="1"/>
          </p:nvPr>
        </p:nvSpPr>
        <p:spPr>
          <a:xfrm>
            <a:off x="5785156" y="1710505"/>
            <a:ext cx="6258818" cy="4718404"/>
          </a:xfrm>
        </p:spPr>
        <p:txBody>
          <a:bodyPr vert="horz" lIns="0" tIns="45720" rIns="0" bIns="45720" rtlCol="0" anchor="t">
            <a:noAutofit/>
          </a:bodyPr>
          <a:lstStyle/>
          <a:p>
            <a:r>
              <a:rPr lang="en-US" dirty="0">
                <a:latin typeface="Bookman Old Style"/>
                <a:ea typeface="+mn-lt"/>
                <a:cs typeface="+mn-lt"/>
              </a:rPr>
              <a:t>While biophysical and hydropolitical landscapes of the two international rivers differs, there are also similarities that could generate important lessons.</a:t>
            </a:r>
          </a:p>
          <a:p>
            <a:r>
              <a:rPr lang="en-US" b="1" dirty="0">
                <a:latin typeface="Bookman Old Style"/>
                <a:ea typeface="+mn-lt"/>
                <a:cs typeface="+mn-lt"/>
              </a:rPr>
              <a:t>The two river basins: </a:t>
            </a:r>
          </a:p>
          <a:p>
            <a:pPr lvl="1"/>
            <a:r>
              <a:rPr lang="en-US" sz="2000" dirty="0">
                <a:latin typeface="Bookman Old Style"/>
                <a:ea typeface="+mn-lt"/>
                <a:cs typeface="+mn-lt"/>
              </a:rPr>
              <a:t>Became the focus of hydropolitical discourse.</a:t>
            </a:r>
            <a:endParaRPr lang="en-US" dirty="0">
              <a:latin typeface="Bookman Old Style"/>
              <a:ea typeface="+mn-lt"/>
              <a:cs typeface="+mn-lt"/>
            </a:endParaRPr>
          </a:p>
          <a:p>
            <a:pPr lvl="1"/>
            <a:r>
              <a:rPr lang="en-US" sz="2000" dirty="0">
                <a:latin typeface="Bookman Old Style"/>
                <a:ea typeface="+mn-lt"/>
                <a:cs typeface="+mn-lt"/>
              </a:rPr>
              <a:t>Harbor </a:t>
            </a:r>
            <a:r>
              <a:rPr lang="en-US" sz="2000" b="1" dirty="0">
                <a:latin typeface="Bookman Old Style"/>
                <a:ea typeface="+mn-lt"/>
                <a:cs typeface="+mn-lt"/>
              </a:rPr>
              <a:t>311 million people</a:t>
            </a:r>
            <a:r>
              <a:rPr lang="en-US" sz="2000" dirty="0">
                <a:latin typeface="Bookman Old Style"/>
                <a:ea typeface="+mn-lt"/>
                <a:cs typeface="+mn-lt"/>
              </a:rPr>
              <a:t>: 251 million in Nile (20% of Africa) and 60 million in Mekong (3.8% of SE Asia).</a:t>
            </a:r>
            <a:endParaRPr lang="en-US" dirty="0">
              <a:latin typeface="Bookman Old Style"/>
            </a:endParaRPr>
          </a:p>
          <a:p>
            <a:pPr lvl="1"/>
            <a:r>
              <a:rPr lang="en-US" sz="2000" dirty="0">
                <a:latin typeface="Bookman Old Style"/>
                <a:ea typeface="+mn-lt"/>
                <a:cs typeface="+mn-lt"/>
              </a:rPr>
              <a:t>Overwhelmingly shared by poor and rural communities. </a:t>
            </a:r>
          </a:p>
          <a:p>
            <a:pPr lvl="1"/>
            <a:r>
              <a:rPr lang="en-US" sz="2000" dirty="0">
                <a:latin typeface="Bookman Old Style"/>
                <a:ea typeface="+mn-lt"/>
                <a:cs typeface="+mn-lt"/>
              </a:rPr>
              <a:t>17 countries:  Nile (11); Mekong (6)</a:t>
            </a:r>
          </a:p>
          <a:p>
            <a:pPr lvl="1"/>
            <a:r>
              <a:rPr lang="en-US" sz="2000" dirty="0">
                <a:latin typeface="Bookman Old Style"/>
                <a:ea typeface="+mn-lt"/>
                <a:cs typeface="+mn-lt"/>
              </a:rPr>
              <a:t>The hegemonic actors': </a:t>
            </a:r>
            <a:r>
              <a:rPr lang="en-US" sz="2000" b="1" dirty="0">
                <a:latin typeface="Bookman Old Style"/>
              </a:rPr>
              <a:t>China </a:t>
            </a:r>
            <a:r>
              <a:rPr lang="en-US" sz="2000" dirty="0">
                <a:latin typeface="Bookman Old Style"/>
              </a:rPr>
              <a:t>(upstream); </a:t>
            </a:r>
            <a:r>
              <a:rPr lang="en-US" sz="2000" b="1" dirty="0">
                <a:latin typeface="Bookman Old Style"/>
              </a:rPr>
              <a:t>Egypt </a:t>
            </a:r>
            <a:r>
              <a:rPr lang="en-US" sz="2000" dirty="0">
                <a:latin typeface="Bookman Old Style"/>
              </a:rPr>
              <a:t>(downstream).</a:t>
            </a:r>
          </a:p>
        </p:txBody>
      </p:sp>
    </p:spTree>
    <p:extLst>
      <p:ext uri="{BB962C8B-B14F-4D97-AF65-F5344CB8AC3E}">
        <p14:creationId xmlns:p14="http://schemas.microsoft.com/office/powerpoint/2010/main" val="3471206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B70E1A-D37A-470C-B1D3-BC8B6499EDBA}"/>
              </a:ext>
            </a:extLst>
          </p:cNvPr>
          <p:cNvSpPr>
            <a:spLocks noGrp="1"/>
          </p:cNvSpPr>
          <p:nvPr>
            <p:ph type="title"/>
          </p:nvPr>
        </p:nvSpPr>
        <p:spPr>
          <a:xfrm>
            <a:off x="378672" y="72051"/>
            <a:ext cx="11506543" cy="625551"/>
          </a:xfrm>
        </p:spPr>
        <p:txBody>
          <a:bodyPr vert="horz" lIns="91440" tIns="45720" rIns="91440" bIns="45720" rtlCol="0" anchor="b">
            <a:noAutofit/>
          </a:bodyPr>
          <a:lstStyle/>
          <a:p>
            <a:pPr algn="ctr"/>
            <a:r>
              <a:rPr lang="en-US" b="1">
                <a:solidFill>
                  <a:srgbClr val="0070C0"/>
                </a:solidFill>
                <a:ea typeface="+mj-lt"/>
                <a:cs typeface="+mj-lt"/>
              </a:rPr>
              <a:t>Nile and Mekong: </a:t>
            </a:r>
            <a:r>
              <a:rPr lang="en-US" b="1">
                <a:solidFill>
                  <a:srgbClr val="0070C0"/>
                </a:solidFill>
              </a:rPr>
              <a:t>Physical Characteristics </a:t>
            </a:r>
          </a:p>
        </p:txBody>
      </p:sp>
      <p:pic>
        <p:nvPicPr>
          <p:cNvPr id="21" name="Picture 4" descr="A close up of a map&#10;&#10;Description automatically generated">
            <a:extLst>
              <a:ext uri="{FF2B5EF4-FFF2-40B4-BE49-F238E27FC236}">
                <a16:creationId xmlns:a16="http://schemas.microsoft.com/office/drawing/2014/main" id="{3AF8C67F-0702-4AF6-BB88-035D4BEE7798}"/>
              </a:ext>
            </a:extLst>
          </p:cNvPr>
          <p:cNvPicPr>
            <a:picLocks noChangeAspect="1"/>
          </p:cNvPicPr>
          <p:nvPr/>
        </p:nvPicPr>
        <p:blipFill>
          <a:blip r:embed="rId2"/>
          <a:stretch>
            <a:fillRect/>
          </a:stretch>
        </p:blipFill>
        <p:spPr>
          <a:xfrm>
            <a:off x="2923787" y="1333024"/>
            <a:ext cx="2729798" cy="5301695"/>
          </a:xfrm>
          <a:prstGeom prst="rect">
            <a:avLst/>
          </a:prstGeom>
        </p:spPr>
      </p:pic>
      <p:pic>
        <p:nvPicPr>
          <p:cNvPr id="23" name="Picture 5" descr="A picture containing text, map&#10;&#10;Description automatically generated">
            <a:extLst>
              <a:ext uri="{FF2B5EF4-FFF2-40B4-BE49-F238E27FC236}">
                <a16:creationId xmlns:a16="http://schemas.microsoft.com/office/drawing/2014/main" id="{76632367-8A40-4DEF-BE34-071B7E81E2F0}"/>
              </a:ext>
            </a:extLst>
          </p:cNvPr>
          <p:cNvPicPr>
            <a:picLocks noChangeAspect="1"/>
          </p:cNvPicPr>
          <p:nvPr/>
        </p:nvPicPr>
        <p:blipFill>
          <a:blip r:embed="rId3"/>
          <a:stretch>
            <a:fillRect/>
          </a:stretch>
        </p:blipFill>
        <p:spPr>
          <a:xfrm>
            <a:off x="6029947" y="1721213"/>
            <a:ext cx="3329791" cy="4812866"/>
          </a:xfrm>
          <a:prstGeom prst="rect">
            <a:avLst/>
          </a:prstGeom>
        </p:spPr>
      </p:pic>
      <p:sp>
        <p:nvSpPr>
          <p:cNvPr id="24" name="TextBox 23">
            <a:extLst>
              <a:ext uri="{FF2B5EF4-FFF2-40B4-BE49-F238E27FC236}">
                <a16:creationId xmlns:a16="http://schemas.microsoft.com/office/drawing/2014/main" id="{D6C32247-E631-4B55-B6EB-4EFC112489B1}"/>
              </a:ext>
            </a:extLst>
          </p:cNvPr>
          <p:cNvSpPr txBox="1"/>
          <p:nvPr/>
        </p:nvSpPr>
        <p:spPr>
          <a:xfrm>
            <a:off x="-5185" y="2350750"/>
            <a:ext cx="2930104" cy="32008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0070C0"/>
                </a:solidFill>
              </a:rPr>
              <a:t>Nile River Basin </a:t>
            </a:r>
            <a:endParaRPr lang="en-US"/>
          </a:p>
          <a:p>
            <a:endParaRPr lang="en-US" sz="2000" b="1" dirty="0">
              <a:solidFill>
                <a:srgbClr val="0070C0"/>
              </a:solidFill>
              <a:ea typeface="+mn-lt"/>
              <a:cs typeface="+mn-lt"/>
            </a:endParaRPr>
          </a:p>
          <a:p>
            <a:pPr marL="285750" indent="-285750">
              <a:buFont typeface="Arial"/>
              <a:buChar char="•"/>
            </a:pPr>
            <a:r>
              <a:rPr lang="en-US">
                <a:ea typeface="+mn-lt"/>
                <a:cs typeface="+mn-lt"/>
              </a:rPr>
              <a:t>6,650 km long (the longest</a:t>
            </a:r>
            <a:r>
              <a:rPr lang="en-US"/>
              <a:t> in the world).</a:t>
            </a:r>
          </a:p>
          <a:p>
            <a:pPr marL="285750" indent="-285750">
              <a:buFont typeface="Arial"/>
              <a:buChar char="•"/>
            </a:pPr>
            <a:r>
              <a:rPr lang="en-US"/>
              <a:t>Basin: </a:t>
            </a:r>
            <a:r>
              <a:rPr lang="en-US">
                <a:ea typeface="+mn-lt"/>
                <a:cs typeface="+mn-lt"/>
              </a:rPr>
              <a:t>3,400,000 km</a:t>
            </a:r>
            <a:r>
              <a:rPr lang="en-US" baseline="30000">
                <a:ea typeface="+mn-lt"/>
                <a:cs typeface="+mn-lt"/>
              </a:rPr>
              <a:t>2</a:t>
            </a:r>
            <a:endParaRPr lang="en-US"/>
          </a:p>
          <a:p>
            <a:pPr marL="285750" indent="-285750">
              <a:buFont typeface="Arial"/>
              <a:buChar char="•"/>
            </a:pPr>
            <a:r>
              <a:rPr lang="en-US"/>
              <a:t>10% of Africa.</a:t>
            </a:r>
            <a:endParaRPr lang="en-US" dirty="0"/>
          </a:p>
          <a:p>
            <a:pPr marL="285750" indent="-285750">
              <a:buFont typeface="Arial"/>
              <a:buChar char="•"/>
            </a:pPr>
            <a:r>
              <a:rPr lang="en-US"/>
              <a:t>Discharge: </a:t>
            </a:r>
            <a:r>
              <a:rPr lang="en-US">
                <a:ea typeface="+mn-lt"/>
                <a:cs typeface="+mn-lt"/>
              </a:rPr>
              <a:t>2,830 m</a:t>
            </a:r>
            <a:r>
              <a:rPr lang="en-US" baseline="30000">
                <a:ea typeface="+mn-lt"/>
                <a:cs typeface="+mn-lt"/>
              </a:rPr>
              <a:t>3</a:t>
            </a:r>
            <a:r>
              <a:rPr lang="en-US">
                <a:ea typeface="+mn-lt"/>
                <a:cs typeface="+mn-lt"/>
              </a:rPr>
              <a:t>/s</a:t>
            </a:r>
            <a:endParaRPr lang="en-US"/>
          </a:p>
          <a:p>
            <a:pPr marL="285750" indent="-285750">
              <a:buFont typeface="Arial"/>
              <a:buChar char="•"/>
            </a:pPr>
            <a:r>
              <a:rPr lang="en-US"/>
              <a:t>Sources: Tana and Victoria Lakes </a:t>
            </a:r>
          </a:p>
          <a:p>
            <a:pPr marL="285750" indent="-285750">
              <a:buFont typeface="Arial"/>
              <a:buChar char="•"/>
            </a:pPr>
            <a:r>
              <a:rPr lang="en-US"/>
              <a:t>Mouth: Mediterranean Sea.</a:t>
            </a:r>
          </a:p>
        </p:txBody>
      </p:sp>
      <p:sp>
        <p:nvSpPr>
          <p:cNvPr id="25" name="TextBox 24">
            <a:extLst>
              <a:ext uri="{FF2B5EF4-FFF2-40B4-BE49-F238E27FC236}">
                <a16:creationId xmlns:a16="http://schemas.microsoft.com/office/drawing/2014/main" id="{674D02B5-FEED-4F59-8DC4-AD178FA9BFF5}"/>
              </a:ext>
            </a:extLst>
          </p:cNvPr>
          <p:cNvSpPr txBox="1"/>
          <p:nvPr/>
        </p:nvSpPr>
        <p:spPr>
          <a:xfrm>
            <a:off x="9365927" y="2244747"/>
            <a:ext cx="2843840"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0070C0"/>
                </a:solidFill>
              </a:rPr>
              <a:t>Mekong River </a:t>
            </a:r>
            <a:r>
              <a:rPr lang="en-US" sz="2000" b="1">
                <a:solidFill>
                  <a:srgbClr val="0070C0"/>
                </a:solidFill>
                <a:ea typeface="+mn-lt"/>
                <a:cs typeface="+mn-lt"/>
              </a:rPr>
              <a:t>Basin </a:t>
            </a:r>
            <a:r>
              <a:rPr lang="en-US" dirty="0">
                <a:solidFill>
                  <a:srgbClr val="0070C0"/>
                </a:solidFill>
              </a:rPr>
              <a:t> </a:t>
            </a:r>
            <a:endParaRPr lang="en-US" dirty="0"/>
          </a:p>
          <a:p>
            <a:endParaRPr lang="en-US" dirty="0">
              <a:solidFill>
                <a:srgbClr val="0070C0"/>
              </a:solidFill>
              <a:ea typeface="+mn-lt"/>
              <a:cs typeface="+mn-lt"/>
            </a:endParaRPr>
          </a:p>
          <a:p>
            <a:pPr marL="285750" indent="-285750">
              <a:buFont typeface="Arial"/>
              <a:buChar char="•"/>
            </a:pPr>
            <a:r>
              <a:rPr lang="en-US">
                <a:ea typeface="+mn-lt"/>
                <a:cs typeface="+mn-lt"/>
              </a:rPr>
              <a:t>4,350 km long (12</a:t>
            </a:r>
            <a:r>
              <a:rPr lang="en-US" baseline="30000">
                <a:ea typeface="+mn-lt"/>
                <a:cs typeface="+mn-lt"/>
              </a:rPr>
              <a:t>th</a:t>
            </a:r>
            <a:r>
              <a:rPr lang="en-US"/>
              <a:t> in the world).</a:t>
            </a:r>
          </a:p>
          <a:p>
            <a:pPr marL="285750" indent="-285750">
              <a:buFont typeface="Arial"/>
              <a:buChar char="•"/>
            </a:pPr>
            <a:r>
              <a:rPr lang="en-US"/>
              <a:t>Basin: 795,000 </a:t>
            </a:r>
            <a:r>
              <a:rPr lang="en-US">
                <a:ea typeface="+mn-lt"/>
                <a:cs typeface="+mn-lt"/>
              </a:rPr>
              <a:t>km</a:t>
            </a:r>
            <a:r>
              <a:rPr lang="en-US" baseline="30000">
                <a:ea typeface="+mn-lt"/>
                <a:cs typeface="+mn-lt"/>
              </a:rPr>
              <a:t>2</a:t>
            </a:r>
          </a:p>
          <a:p>
            <a:pPr marL="285750" indent="-285750">
              <a:buFont typeface="Arial"/>
              <a:buChar char="•"/>
            </a:pPr>
            <a:r>
              <a:rPr lang="en-US">
                <a:ea typeface="+mn-lt"/>
                <a:cs typeface="+mn-lt"/>
              </a:rPr>
              <a:t>3.8% of SE Asia</a:t>
            </a:r>
          </a:p>
          <a:p>
            <a:pPr marL="285750" indent="-285750">
              <a:buFont typeface="Arial"/>
              <a:buChar char="•"/>
            </a:pPr>
            <a:r>
              <a:rPr lang="en-US">
                <a:ea typeface="+mn-lt"/>
                <a:cs typeface="+mn-lt"/>
              </a:rPr>
              <a:t>Discharge: 16,000 m</a:t>
            </a:r>
            <a:r>
              <a:rPr lang="en-US" baseline="30000">
                <a:ea typeface="+mn-lt"/>
                <a:cs typeface="+mn-lt"/>
              </a:rPr>
              <a:t>3</a:t>
            </a:r>
            <a:r>
              <a:rPr lang="en-US">
                <a:ea typeface="+mn-lt"/>
                <a:cs typeface="+mn-lt"/>
              </a:rPr>
              <a:t>/s.</a:t>
            </a:r>
            <a:endParaRPr lang="en-US"/>
          </a:p>
          <a:p>
            <a:pPr marL="285750" indent="-285750">
              <a:buFont typeface="Arial"/>
              <a:buChar char="•"/>
            </a:pPr>
            <a:r>
              <a:rPr lang="en-US"/>
              <a:t>Source: Tibet, China</a:t>
            </a:r>
          </a:p>
          <a:p>
            <a:pPr marL="285750" indent="-285750">
              <a:buFont typeface="Arial"/>
              <a:buChar char="•"/>
            </a:pPr>
            <a:r>
              <a:rPr lang="en-US"/>
              <a:t>Mouth: China Sea.</a:t>
            </a:r>
          </a:p>
          <a:p>
            <a:pPr marL="285750" indent="-285750">
              <a:buFont typeface="Arial"/>
              <a:buChar char="•"/>
            </a:pPr>
            <a:r>
              <a:rPr lang="en-US"/>
              <a:t>"The rice bowl of Asia"</a:t>
            </a:r>
            <a:endParaRPr lang="en-US" dirty="0"/>
          </a:p>
        </p:txBody>
      </p:sp>
      <p:cxnSp>
        <p:nvCxnSpPr>
          <p:cNvPr id="26" name="Straight Arrow Connector 25">
            <a:extLst>
              <a:ext uri="{FF2B5EF4-FFF2-40B4-BE49-F238E27FC236}">
                <a16:creationId xmlns:a16="http://schemas.microsoft.com/office/drawing/2014/main" id="{4D9DFEEA-D10F-4672-B2EC-E83FD5949165}"/>
              </a:ext>
            </a:extLst>
          </p:cNvPr>
          <p:cNvCxnSpPr/>
          <p:nvPr/>
        </p:nvCxnSpPr>
        <p:spPr>
          <a:xfrm flipH="1">
            <a:off x="5834333" y="1433423"/>
            <a:ext cx="34505" cy="5270739"/>
          </a:xfrm>
          <a:prstGeom prst="straightConnector1">
            <a:avLst/>
          </a:prstGeom>
          <a:ln w="57150">
            <a:solidFill>
              <a:srgbClr val="00B0F0"/>
            </a:solidFill>
          </a:ln>
        </p:spPr>
        <p:style>
          <a:lnRef idx="3">
            <a:schemeClr val="accent6"/>
          </a:lnRef>
          <a:fillRef idx="0">
            <a:schemeClr val="accent6"/>
          </a:fillRef>
          <a:effectRef idx="2">
            <a:schemeClr val="accent6"/>
          </a:effectRef>
          <a:fontRef idx="minor">
            <a:schemeClr val="tx1"/>
          </a:fontRef>
        </p:style>
      </p:cxnSp>
      <p:sp>
        <p:nvSpPr>
          <p:cNvPr id="27" name="Left Brace 26">
            <a:extLst>
              <a:ext uri="{FF2B5EF4-FFF2-40B4-BE49-F238E27FC236}">
                <a16:creationId xmlns:a16="http://schemas.microsoft.com/office/drawing/2014/main" id="{32BBAA8E-DA2C-44F9-AD5C-B0FA39CAA2E0}"/>
              </a:ext>
            </a:extLst>
          </p:cNvPr>
          <p:cNvSpPr/>
          <p:nvPr/>
        </p:nvSpPr>
        <p:spPr>
          <a:xfrm>
            <a:off x="6747083" y="4009168"/>
            <a:ext cx="401631" cy="2203937"/>
          </a:xfrm>
          <a:prstGeom prst="leftBrace">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Left Brace 33">
            <a:extLst>
              <a:ext uri="{FF2B5EF4-FFF2-40B4-BE49-F238E27FC236}">
                <a16:creationId xmlns:a16="http://schemas.microsoft.com/office/drawing/2014/main" id="{22948584-482F-403A-A5CF-03B5142D5C52}"/>
              </a:ext>
            </a:extLst>
          </p:cNvPr>
          <p:cNvSpPr/>
          <p:nvPr/>
        </p:nvSpPr>
        <p:spPr>
          <a:xfrm rot="10800000">
            <a:off x="7945268" y="1732898"/>
            <a:ext cx="401631" cy="1594338"/>
          </a:xfrm>
          <a:prstGeom prst="leftBrace">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TextBox 35">
            <a:extLst>
              <a:ext uri="{FF2B5EF4-FFF2-40B4-BE49-F238E27FC236}">
                <a16:creationId xmlns:a16="http://schemas.microsoft.com/office/drawing/2014/main" id="{DFD7A922-5F57-4713-959B-517690611F17}"/>
              </a:ext>
            </a:extLst>
          </p:cNvPr>
          <p:cNvSpPr txBox="1"/>
          <p:nvPr/>
        </p:nvSpPr>
        <p:spPr>
          <a:xfrm rot="16200000">
            <a:off x="4566249" y="2228916"/>
            <a:ext cx="179429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Plantagenet Cherokee"/>
              </a:rPr>
              <a:t>Downstream</a:t>
            </a:r>
            <a:endParaRPr lang="en-US" b="1"/>
          </a:p>
        </p:txBody>
      </p:sp>
      <p:sp>
        <p:nvSpPr>
          <p:cNvPr id="40" name="TextBox 39">
            <a:extLst>
              <a:ext uri="{FF2B5EF4-FFF2-40B4-BE49-F238E27FC236}">
                <a16:creationId xmlns:a16="http://schemas.microsoft.com/office/drawing/2014/main" id="{A95D0A60-DA96-4AC1-93A1-86D31A5CDA3A}"/>
              </a:ext>
            </a:extLst>
          </p:cNvPr>
          <p:cNvSpPr txBox="1"/>
          <p:nvPr/>
        </p:nvSpPr>
        <p:spPr>
          <a:xfrm rot="16200000">
            <a:off x="4753155" y="5154708"/>
            <a:ext cx="13485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Plantagenet Cherokee"/>
              </a:rPr>
              <a:t>Upstream</a:t>
            </a:r>
            <a:endParaRPr lang="en-US" sz="2000" b="1"/>
          </a:p>
        </p:txBody>
      </p:sp>
      <p:sp>
        <p:nvSpPr>
          <p:cNvPr id="42" name="TextBox 41">
            <a:extLst>
              <a:ext uri="{FF2B5EF4-FFF2-40B4-BE49-F238E27FC236}">
                <a16:creationId xmlns:a16="http://schemas.microsoft.com/office/drawing/2014/main" id="{119946AE-5F3F-4A5D-BF1B-33E56830C872}"/>
              </a:ext>
            </a:extLst>
          </p:cNvPr>
          <p:cNvSpPr txBox="1"/>
          <p:nvPr/>
        </p:nvSpPr>
        <p:spPr>
          <a:xfrm rot="16200000">
            <a:off x="5759569" y="4816841"/>
            <a:ext cx="179429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Plantagenet Cherokee"/>
              </a:rPr>
              <a:t>Downstream</a:t>
            </a:r>
            <a:endParaRPr lang="en-US" b="1"/>
          </a:p>
        </p:txBody>
      </p:sp>
      <p:sp>
        <p:nvSpPr>
          <p:cNvPr id="44" name="TextBox 43">
            <a:extLst>
              <a:ext uri="{FF2B5EF4-FFF2-40B4-BE49-F238E27FC236}">
                <a16:creationId xmlns:a16="http://schemas.microsoft.com/office/drawing/2014/main" id="{46ABDCBB-DCB3-4F92-B5F1-8837D087D1E8}"/>
              </a:ext>
            </a:extLst>
          </p:cNvPr>
          <p:cNvSpPr txBox="1"/>
          <p:nvPr/>
        </p:nvSpPr>
        <p:spPr>
          <a:xfrm rot="16200000">
            <a:off x="7873041" y="2049199"/>
            <a:ext cx="13485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Plantagenet Cherokee"/>
              </a:rPr>
              <a:t>Upstream</a:t>
            </a:r>
            <a:endParaRPr lang="en-US" sz="2000" b="1"/>
          </a:p>
        </p:txBody>
      </p:sp>
      <p:sp>
        <p:nvSpPr>
          <p:cNvPr id="45" name="Left Brace 44">
            <a:extLst>
              <a:ext uri="{FF2B5EF4-FFF2-40B4-BE49-F238E27FC236}">
                <a16:creationId xmlns:a16="http://schemas.microsoft.com/office/drawing/2014/main" id="{33A7E881-6B06-4BE9-83A0-B7C0D2E67D86}"/>
              </a:ext>
            </a:extLst>
          </p:cNvPr>
          <p:cNvSpPr/>
          <p:nvPr/>
        </p:nvSpPr>
        <p:spPr>
          <a:xfrm rot="10800000">
            <a:off x="4940400" y="1517237"/>
            <a:ext cx="444763" cy="2169432"/>
          </a:xfrm>
          <a:prstGeom prst="leftBrace">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Left Brace 45">
            <a:extLst>
              <a:ext uri="{FF2B5EF4-FFF2-40B4-BE49-F238E27FC236}">
                <a16:creationId xmlns:a16="http://schemas.microsoft.com/office/drawing/2014/main" id="{148B6B3C-5FBC-49D2-9955-853D634BBA92}"/>
              </a:ext>
            </a:extLst>
          </p:cNvPr>
          <p:cNvSpPr/>
          <p:nvPr/>
        </p:nvSpPr>
        <p:spPr>
          <a:xfrm rot="10800000">
            <a:off x="5414853" y="3875126"/>
            <a:ext cx="430385" cy="2687017"/>
          </a:xfrm>
          <a:prstGeom prst="leftBrace">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Arrow: Right 47">
            <a:extLst>
              <a:ext uri="{FF2B5EF4-FFF2-40B4-BE49-F238E27FC236}">
                <a16:creationId xmlns:a16="http://schemas.microsoft.com/office/drawing/2014/main" id="{CD963793-C954-4641-9942-EF721BB25FD1}"/>
              </a:ext>
            </a:extLst>
          </p:cNvPr>
          <p:cNvSpPr/>
          <p:nvPr/>
        </p:nvSpPr>
        <p:spPr>
          <a:xfrm rot="16200000">
            <a:off x="1360307" y="3897017"/>
            <a:ext cx="4055762" cy="524773"/>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lt1"/>
              </a:solidFill>
            </a:endParaRPr>
          </a:p>
        </p:txBody>
      </p:sp>
      <p:sp>
        <p:nvSpPr>
          <p:cNvPr id="50" name="Arrow: Right 49">
            <a:extLst>
              <a:ext uri="{FF2B5EF4-FFF2-40B4-BE49-F238E27FC236}">
                <a16:creationId xmlns:a16="http://schemas.microsoft.com/office/drawing/2014/main" id="{1A428DC5-E51B-4498-B7BC-0AAC3E912A75}"/>
              </a:ext>
            </a:extLst>
          </p:cNvPr>
          <p:cNvSpPr/>
          <p:nvPr/>
        </p:nvSpPr>
        <p:spPr>
          <a:xfrm rot="5400000">
            <a:off x="7322868" y="3882414"/>
            <a:ext cx="3725083" cy="467263"/>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73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DBDF5E3-4906-40CC-B929-F315BD058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5B9823A-85C3-4837-8700-3D94F9B36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7235" y="0"/>
            <a:ext cx="789032" cy="6865831"/>
          </a:xfrm>
          <a:custGeom>
            <a:avLst/>
            <a:gdLst>
              <a:gd name="connsiteX0" fmla="*/ 2648 w 789032"/>
              <a:gd name="connsiteY0" fmla="*/ 0 h 6865831"/>
              <a:gd name="connsiteX1" fmla="*/ 789032 w 789032"/>
              <a:gd name="connsiteY1" fmla="*/ 0 h 6865831"/>
              <a:gd name="connsiteX2" fmla="*/ 789032 w 789032"/>
              <a:gd name="connsiteY2" fmla="*/ 1621639 h 6865831"/>
              <a:gd name="connsiteX3" fmla="*/ 789032 w 789032"/>
              <a:gd name="connsiteY3" fmla="*/ 1900580 h 6865831"/>
              <a:gd name="connsiteX4" fmla="*/ 789032 w 789032"/>
              <a:gd name="connsiteY4" fmla="*/ 6865831 h 6865831"/>
              <a:gd name="connsiteX5" fmla="*/ 0 w 789032"/>
              <a:gd name="connsiteY5" fmla="*/ 6399058 h 6865831"/>
              <a:gd name="connsiteX6" fmla="*/ 0 w 789032"/>
              <a:gd name="connsiteY6" fmla="*/ 1154866 h 6865831"/>
              <a:gd name="connsiteX7" fmla="*/ 2648 w 789032"/>
              <a:gd name="connsiteY7" fmla="*/ 1156433 h 68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032" h="6865831">
                <a:moveTo>
                  <a:pt x="2648" y="0"/>
                </a:moveTo>
                <a:lnTo>
                  <a:pt x="789032" y="0"/>
                </a:lnTo>
                <a:lnTo>
                  <a:pt x="789032" y="1621639"/>
                </a:lnTo>
                <a:lnTo>
                  <a:pt x="789032" y="1900580"/>
                </a:lnTo>
                <a:lnTo>
                  <a:pt x="789032" y="6865831"/>
                </a:lnTo>
                <a:lnTo>
                  <a:pt x="0" y="6399058"/>
                </a:lnTo>
                <a:lnTo>
                  <a:pt x="0" y="1154866"/>
                </a:lnTo>
                <a:lnTo>
                  <a:pt x="2648" y="1156433"/>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sp>
        <p:nvSpPr>
          <p:cNvPr id="14" name="Freeform 7">
            <a:extLst>
              <a:ext uri="{FF2B5EF4-FFF2-40B4-BE49-F238E27FC236}">
                <a16:creationId xmlns:a16="http://schemas.microsoft.com/office/drawing/2014/main" id="{10A70E06-9734-4904-B829-95BCC0199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017236" y="887217"/>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useBgFill="1">
        <p:nvSpPr>
          <p:cNvPr id="16" name="Rectangle 15">
            <a:extLst>
              <a:ext uri="{FF2B5EF4-FFF2-40B4-BE49-F238E27FC236}">
                <a16:creationId xmlns:a16="http://schemas.microsoft.com/office/drawing/2014/main" id="{35B9E095-93FF-4FF3-8399-098627973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498749" cy="6150193"/>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close up of a map&#10;&#10;Description automatically generated">
            <a:extLst>
              <a:ext uri="{FF2B5EF4-FFF2-40B4-BE49-F238E27FC236}">
                <a16:creationId xmlns:a16="http://schemas.microsoft.com/office/drawing/2014/main" id="{29DEB622-2E42-4A05-AAAF-C020553532E5}"/>
              </a:ext>
            </a:extLst>
          </p:cNvPr>
          <p:cNvPicPr>
            <a:picLocks noChangeAspect="1"/>
          </p:cNvPicPr>
          <p:nvPr/>
        </p:nvPicPr>
        <p:blipFill>
          <a:blip r:embed="rId2"/>
          <a:stretch>
            <a:fillRect/>
          </a:stretch>
        </p:blipFill>
        <p:spPr>
          <a:xfrm>
            <a:off x="204506" y="399052"/>
            <a:ext cx="3022932" cy="6043879"/>
          </a:xfrm>
          <a:prstGeom prst="rect">
            <a:avLst/>
          </a:prstGeom>
        </p:spPr>
      </p:pic>
      <p:pic>
        <p:nvPicPr>
          <p:cNvPr id="4" name="Picture 4" descr="A close up of a map&#10;&#10;Description automatically generated">
            <a:extLst>
              <a:ext uri="{FF2B5EF4-FFF2-40B4-BE49-F238E27FC236}">
                <a16:creationId xmlns:a16="http://schemas.microsoft.com/office/drawing/2014/main" id="{2E731F1E-C287-4607-BBDF-E9070EEF6860}"/>
              </a:ext>
            </a:extLst>
          </p:cNvPr>
          <p:cNvPicPr>
            <a:picLocks noChangeAspect="1"/>
          </p:cNvPicPr>
          <p:nvPr/>
        </p:nvPicPr>
        <p:blipFill>
          <a:blip r:embed="rId3"/>
          <a:stretch>
            <a:fillRect/>
          </a:stretch>
        </p:blipFill>
        <p:spPr>
          <a:xfrm>
            <a:off x="3496826" y="393434"/>
            <a:ext cx="3769652" cy="5853831"/>
          </a:xfrm>
          <a:prstGeom prst="rect">
            <a:avLst/>
          </a:prstGeom>
        </p:spPr>
      </p:pic>
      <p:sp>
        <p:nvSpPr>
          <p:cNvPr id="18" name="Rectangle 8">
            <a:extLst>
              <a:ext uri="{FF2B5EF4-FFF2-40B4-BE49-F238E27FC236}">
                <a16:creationId xmlns:a16="http://schemas.microsoft.com/office/drawing/2014/main" id="{DB1BADEA-DDC5-4DCC-B8EC-AA06BC73F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804744" y="0"/>
            <a:ext cx="4384208" cy="68580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3EBE7229-9499-4AF1-BCBC-F6D4F9EAFF5E}"/>
              </a:ext>
            </a:extLst>
          </p:cNvPr>
          <p:cNvSpPr>
            <a:spLocks noGrp="1"/>
          </p:cNvSpPr>
          <p:nvPr>
            <p:ph type="title"/>
          </p:nvPr>
        </p:nvSpPr>
        <p:spPr>
          <a:xfrm>
            <a:off x="8129872" y="1062401"/>
            <a:ext cx="3262028" cy="2733881"/>
          </a:xfrm>
        </p:spPr>
        <p:txBody>
          <a:bodyPr vert="horz" lIns="91440" tIns="45720" rIns="91440" bIns="45720" rtlCol="0" anchor="b">
            <a:normAutofit/>
          </a:bodyPr>
          <a:lstStyle/>
          <a:p>
            <a:r>
              <a:rPr lang="en-US" sz="4400">
                <a:solidFill>
                  <a:srgbClr val="FFFFFF"/>
                </a:solidFill>
              </a:rPr>
              <a:t>Dams: Nile and Mekong River Basins</a:t>
            </a:r>
          </a:p>
        </p:txBody>
      </p:sp>
    </p:spTree>
    <p:extLst>
      <p:ext uri="{BB962C8B-B14F-4D97-AF65-F5344CB8AC3E}">
        <p14:creationId xmlns:p14="http://schemas.microsoft.com/office/powerpoint/2010/main" val="2511122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TotalTime>
  <Words>2290</Words>
  <Application>Microsoft Macintosh PowerPoint</Application>
  <PresentationFormat>Widescreen</PresentationFormat>
  <Paragraphs>260</Paragraphs>
  <Slides>33</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Arial</vt:lpstr>
      <vt:lpstr>Book Antiqua</vt:lpstr>
      <vt:lpstr>Bookman Old Style</vt:lpstr>
      <vt:lpstr>Calibri</vt:lpstr>
      <vt:lpstr>Comic Sans MS</vt:lpstr>
      <vt:lpstr>Courier New</vt:lpstr>
      <vt:lpstr>Euphemia</vt:lpstr>
      <vt:lpstr>Plantagenet Cherokee</vt:lpstr>
      <vt:lpstr>Roboto</vt:lpstr>
      <vt:lpstr>Wingdings</vt:lpstr>
      <vt:lpstr>Academic Literature 16x9</vt:lpstr>
      <vt:lpstr>Geographic Aspects of Hydropolitics:  Nile and Mekong Rivers</vt:lpstr>
      <vt:lpstr>Background</vt:lpstr>
      <vt:lpstr>PowerPoint Presentation</vt:lpstr>
      <vt:lpstr>Commonly held narratives </vt:lpstr>
      <vt:lpstr>Objectives</vt:lpstr>
      <vt:lpstr>A three-pronged approach</vt:lpstr>
      <vt:lpstr>Why Mekong?</vt:lpstr>
      <vt:lpstr>Nile and Mekong: Physical Characteristics </vt:lpstr>
      <vt:lpstr>Dams: Nile and Mekong River Basins</vt:lpstr>
      <vt:lpstr>Data and Sources</vt:lpstr>
      <vt:lpstr>PowerPoint Presentation</vt:lpstr>
      <vt:lpstr>Results and Discussion</vt:lpstr>
      <vt:lpstr>Result #1: Does topographic position qualify Ethiopia as an upstream hegemonies nation?</vt:lpstr>
      <vt:lpstr>DEM: Nile &amp; Mekong</vt:lpstr>
      <vt:lpstr>Slope</vt:lpstr>
      <vt:lpstr>Longitudinal profile of BlueNile/Nile and Mekong</vt:lpstr>
      <vt:lpstr>Population Densities: Nile and Mekong Basins</vt:lpstr>
      <vt:lpstr>Population and Slope Relationship: Nile and Mekong Basins</vt:lpstr>
      <vt:lpstr>Result #2: Is Future Promissing?</vt:lpstr>
      <vt:lpstr>Population Growth: Nile Vs. Mekong</vt:lpstr>
      <vt:lpstr>Land resource is debilitating (Soil Depth)</vt:lpstr>
      <vt:lpstr>Land resource is debilitating (Soil OM)</vt:lpstr>
      <vt:lpstr>Land resource is debilitating (CEC)</vt:lpstr>
      <vt:lpstr>Patterns of Mean Minimum Temperature in Nile  Basin(2021 – 2100)</vt:lpstr>
      <vt:lpstr>Patterns of Mean Maximum Temperature in Nile  Basin (2021 – 2100)</vt:lpstr>
      <vt:lpstr>Patterns of Precipitation in Nile Basin (2021 – 2100)</vt:lpstr>
      <vt:lpstr>Predicted impact of climate change on Mekong</vt:lpstr>
      <vt:lpstr>In general</vt:lpstr>
      <vt:lpstr>Result # 3:  Do Egypt cease to exist without Nile?</vt:lpstr>
      <vt:lpstr>Egypt's Population Settlement vis-a-vis Red Sea and Mediterranean Sea</vt:lpstr>
      <vt:lpstr>Desalinization Potentials of Egypt</vt:lpstr>
      <vt:lpstr>Conclusion</vt:lpstr>
      <vt:lpstr>Recommendations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Daniel Kassahun</dc:creator>
  <cp:lastModifiedBy>Candice Allouch</cp:lastModifiedBy>
  <cp:revision>5645</cp:revision>
  <dcterms:created xsi:type="dcterms:W3CDTF">2020-08-13T22:13:54Z</dcterms:created>
  <dcterms:modified xsi:type="dcterms:W3CDTF">2020-09-01T16:05:29Z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