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36" r:id="rId5"/>
    <p:sldId id="337" r:id="rId6"/>
    <p:sldId id="338" r:id="rId7"/>
    <p:sldId id="339" r:id="rId8"/>
    <p:sldId id="340" r:id="rId9"/>
    <p:sldId id="341" r:id="rId10"/>
    <p:sldId id="32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94"/>
  </p:normalViewPr>
  <p:slideViewPr>
    <p:cSldViewPr snapToGrid="0" snapToObjects="1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26C96-2D46-9C4B-AE46-859B792AB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59280" y="1041400"/>
            <a:ext cx="9072880" cy="2387600"/>
          </a:xfrm>
        </p:spPr>
        <p:txBody>
          <a:bodyPr anchor="b"/>
          <a:lstStyle>
            <a:lvl1pPr algn="l">
              <a:defRPr sz="6000"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1DDBC-27B7-EE49-AF57-DEA041F418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59280" y="3521075"/>
            <a:ext cx="9072880" cy="1655762"/>
          </a:xfrm>
        </p:spPr>
        <p:txBody>
          <a:bodyPr/>
          <a:lstStyle>
            <a:lvl1pPr marL="0" indent="0" algn="l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BFD6D-71D7-F345-A874-BD45256969A8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</p:spTree>
    <p:extLst>
      <p:ext uri="{BB962C8B-B14F-4D97-AF65-F5344CB8AC3E}">
        <p14:creationId xmlns:p14="http://schemas.microsoft.com/office/powerpoint/2010/main" val="296891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73B21010-0D97-7B40-AF1D-45F3F3B9C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F156B99-F77B-F04B-9527-EAD9F3A8354E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27F4DB-DB0D-C445-9BAA-CE7846200FC3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B99A9E4-2E47-2945-AF49-E86039D6D3CF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D6E70C2-2120-234D-8BF5-03A197FE33CD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BD8A8E29-002D-6745-92EB-C836B7703765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E8CB21D-760E-514E-98A5-053FFF675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FE720C6-CE9D-C64F-92A8-6C6EB38AD12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61A61CC-C961-D247-98B4-879684A0F9A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0A45143-BF27-0D40-9F3B-9A915AF3E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CA2CE226-7864-374A-BF30-2EE6AE6847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B258CE01-A8BD-1F46-B608-609B76E18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87216A-00AD-754A-A5D8-6A64BD10CE7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5F6A9081-C384-CB43-9B7B-F9C48241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8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279791BC-A9A0-9D49-8937-2992F8AE3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300604A-5CA2-B043-9E57-2CBDDA04845B}"/>
              </a:ext>
            </a:extLst>
          </p:cNvPr>
          <p:cNvSpPr/>
          <p:nvPr userDrawn="1"/>
        </p:nvSpPr>
        <p:spPr>
          <a:xfrm rot="5400000" flipH="1">
            <a:off x="-1831624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4B8E1E9-060C-D34F-B791-6B18C6465812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E44B7D-6823-EA46-BC2D-43B0341B0248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64B9B0-045E-F74B-8E3A-26A1B43AB5AA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D66DF88C-D22E-FA4A-9008-DE0AFE339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83924F5E-D108-B44B-BD4E-EAFA23B64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9BB798-2ACB-E64A-A77D-A9E31E8FBA26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D565BA86-F6B8-9C41-A499-972BBC18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05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FBFDFFD2-CF01-B641-84F5-91E3E9172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9181" y="-21956"/>
            <a:ext cx="1654711" cy="690191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313B947-105A-2D4F-BFAA-2D85907D7FCA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9F3284-5302-A74F-A74E-AA4D292D55F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9F6588-7CB2-C746-984E-801A704464CF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2640BDC0-E6EB-B747-8695-5CAC4F0F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2A68826-4237-D248-930D-663F392D4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AFC1FC-45CD-3345-968A-6EA69C78A2AA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977AC3-7F40-0949-8AF5-BFB185C74351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666B535-569E-494F-B1D0-E398C962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37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6734AB26-CD54-854B-9A0A-FB9A44691B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1E6CC2-30A4-7C40-A920-089876E62E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8000" y="1825625"/>
            <a:ext cx="47583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43D506A-3611-8240-96FE-B151FD69561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27D702-6B89-0E40-BF8E-76E7259D7DCC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7E0A4A-5F73-CF40-9129-BA6EB31298BD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1797617-3351-D84F-A2E8-6AB2D5F744EC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23528AD-51B4-D848-BC86-6ED834FBA9F6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id="{EA2FE8D3-976C-0046-B16A-B8A1F4827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808DD-AF07-CE40-88F0-D11B0AC5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EB223C-C243-B54E-8CB7-D3917587B8FA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771A3A-BD5B-2E41-8745-C3021C2450C0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6492EBC-481E-684C-9FFC-EF19EE3F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01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id="{FE16B60B-E2E2-7743-A5F8-798EFFBFDF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D8A8E29-002D-6745-92EB-C836B7703765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E8CB21D-760E-514E-98A5-053FFF675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FE720C6-CE9D-C64F-92A8-6C6EB38AD12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61A61CC-C961-D247-98B4-879684A0F9A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0A45143-BF27-0D40-9F3B-9A915AF3E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B42613-EC14-CB40-B8D0-B3221A00E05B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4FB4467-775F-4443-B993-7DE67A34DE7D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3167860-8914-274D-989B-2CC8DABECDA9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5013D650-FD98-1D49-87E1-DB60BAF2A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1153C681-12B3-514E-AC06-D61BD5A1F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157C50D-2998-9E4E-90EE-AF1383BECD91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67A537-4F7E-3149-A194-6137D31F94F6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99D87BAB-4B8C-3746-AC3C-B35C64DD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9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bird&#10;&#10;Description automatically generated">
            <a:extLst>
              <a:ext uri="{FF2B5EF4-FFF2-40B4-BE49-F238E27FC236}">
                <a16:creationId xmlns:a16="http://schemas.microsoft.com/office/drawing/2014/main" id="{3AD3CA34-A986-0040-8F73-7D5B0B749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0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8C506-62B0-3B4E-A6FC-2F95F5B7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9647A-416E-A040-B69A-AFDA53EA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FC30FFE5-57C5-F741-AD01-6D047679D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60D045A-C3B8-634D-9893-3E1865B8943C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96126A-6F81-0D45-A1D5-132B997E946D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2BACBAD-95F3-E741-ADB1-03DF40C523A7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A3A5596-62FE-E743-8FC0-53D77983BDFD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1A9A22-3F2F-FE4A-8726-07CE911B2674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</p:spTree>
    <p:extLst>
      <p:ext uri="{BB962C8B-B14F-4D97-AF65-F5344CB8AC3E}">
        <p14:creationId xmlns:p14="http://schemas.microsoft.com/office/powerpoint/2010/main" val="408819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bird&#10;&#10;Description automatically generated">
            <a:extLst>
              <a:ext uri="{FF2B5EF4-FFF2-40B4-BE49-F238E27FC236}">
                <a16:creationId xmlns:a16="http://schemas.microsoft.com/office/drawing/2014/main" id="{419C6E50-D08F-3841-BAEB-9C16A42A4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23F082D3-D1E4-8C41-9539-6329ED9DD5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8BFB429-6ED1-9840-8030-6EEE837B7CA4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5291A1-D8B1-5046-97BD-78A73BE38F26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E2070B9-1F19-A244-95F2-2FCCC224A26B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DACE23DA-9542-A744-8C96-B7B5990E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B64CA63-C751-4749-A228-9B5971F5F9F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F692DC2-4015-8641-B860-64223B7D09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738A1A-AF4E-5D4F-AE45-ED4F68990A44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555C93-AE02-F747-BCF4-858113CFBB15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B43226A2-A533-8C4A-A706-0682CAEF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4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bird&#10;&#10;Description automatically generated">
            <a:extLst>
              <a:ext uri="{FF2B5EF4-FFF2-40B4-BE49-F238E27FC236}">
                <a16:creationId xmlns:a16="http://schemas.microsoft.com/office/drawing/2014/main" id="{5A0F9BE8-A97E-6148-86E9-FE93CD99A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B5802E-8632-E64F-8945-8F160C08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AE82E2C6-7F48-3648-8625-F4749114A2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9C4E7B0-E4B2-0545-BE9A-EE4013FB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4DAFC2-6EE1-3B42-9575-9B41DF4766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676E0BC-80F8-5A4B-AFE6-CBE81AA00E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476638F-A0DB-CF49-A717-741B8C6AA1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1E77852-9967-2346-B99F-0FB506F9F8CF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326E00-68C1-4241-8C4E-723F6006811E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2150E91-0429-0440-9F6E-64AC0BE947C8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641AACB-8973-1F48-B3E3-8AEBC2B57880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99C48B-2FEB-A047-8A14-B3EB6EBC2961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3FF6B52E-D172-AB48-AE84-FA9F3CA4D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28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ird&#10;&#10;Description automatically generated">
            <a:extLst>
              <a:ext uri="{FF2B5EF4-FFF2-40B4-BE49-F238E27FC236}">
                <a16:creationId xmlns:a16="http://schemas.microsoft.com/office/drawing/2014/main" id="{227FE5D5-B629-9645-8253-C8C1D0427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8C506-62B0-3B4E-A6FC-2F95F5B7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FC30FFE5-57C5-F741-AD01-6D047679D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008B41F-7AC6-4646-A4EF-B85BEC21B971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8DA30B-7299-9445-B19A-0CC109A3963D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668193-3E8C-7D4A-B1D7-30D40F558C4F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EF9CE8-3C50-9642-B0F3-AD94682FC91D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9EC9AF8-ED57-2747-AC79-0797BC703B76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FE6F06CA-0DF7-5742-9CC8-C741EA5E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3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bird&#10;&#10;Description automatically generated">
            <a:extLst>
              <a:ext uri="{FF2B5EF4-FFF2-40B4-BE49-F238E27FC236}">
                <a16:creationId xmlns:a16="http://schemas.microsoft.com/office/drawing/2014/main" id="{5ED13A35-C167-A445-A46D-9C25B6BF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23F082D3-D1E4-8C41-9539-6329ED9DD5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ACE23DA-9542-A744-8C96-B7B5990E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B64CA63-C751-4749-A228-9B5971F5F9F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F692DC2-4015-8641-B860-64223B7D09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62240E-025C-0445-BD7A-F02F43359145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791D3E7-2C9E-764A-9670-DBB68FF15FB1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EA741CD-3DEC-B245-9AFC-9FC4C82108AE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CE3B192-4326-B44E-9C03-A6253DEEE4FC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74F882-70AB-FE4D-8572-7694BD507C04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CE61E12-F027-E846-8122-8AC35BC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bird&#10;&#10;Description automatically generated">
            <a:extLst>
              <a:ext uri="{FF2B5EF4-FFF2-40B4-BE49-F238E27FC236}">
                <a16:creationId xmlns:a16="http://schemas.microsoft.com/office/drawing/2014/main" id="{3AFE4446-0DBE-D04E-8CFC-C7F906FE5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B5802E-8632-E64F-8945-8F160C08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AE82E2C6-7F48-3648-8625-F4749114A2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9C4E7B0-E4B2-0545-BE9A-EE4013FB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4DAFC2-6EE1-3B42-9575-9B41DF4766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676E0BC-80F8-5A4B-AFE6-CBE81AA00E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476638F-A0DB-CF49-A717-741B8C6AA1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053B207-3BC6-4F4F-92C2-EE2F7F247B5C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2A6560-528D-454C-A741-F3D3FD66E863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74A48F-799F-494F-834C-E9D21460F599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31CD36E-E06A-A54F-882F-958C2B5948EE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6B364F-D7E9-9C43-88A4-8B6B7CB83687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129B57FC-F78F-DD44-B965-E5D7DC52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5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FBFDFFD2-CF01-B641-84F5-91E3E9172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313B947-105A-2D4F-BFAA-2D85907D7FCA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9F3284-5302-A74F-A74E-AA4D292D55F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9F6588-7CB2-C746-984E-801A704464CF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2640BDC0-E6EB-B747-8695-5CAC4F0F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2A68826-4237-D248-930D-663F392D4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EE3AFE-5A29-414B-8949-D295F4820045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80A43C-7A5B-1249-A596-D4EE6A569CC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525B40E3-0856-BD43-A8A6-89A4666E0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92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EB24D1-F15E-C64D-8D0D-B18538C4D2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43383B5-3E75-294D-8915-7DE84AEA5398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C1C9BB-1B72-7546-94E0-FB2C9E053BC9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8FE50A-B4DE-5341-952B-7F5EE0C16442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1E6CC2-30A4-7C40-A920-089876E62E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8000" y="1825625"/>
            <a:ext cx="47583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43D506A-3611-8240-96FE-B151FD69561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27D702-6B89-0E40-BF8E-76E7259D7DCC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D9DB1418-F3A3-7D4D-9C06-C017F8B1E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255CA523-D800-5D49-A2D1-EEFA13E4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2E78AA-F072-A641-926C-734CE3B1CA26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BE8E13-7293-6C49-92C8-B1D75A642D2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7268E3C-1B71-5142-98A7-B2679EAB3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8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D973CB-EE63-BD43-B7FE-EDAD0D6A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8160" y="365125"/>
            <a:ext cx="95656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14FBC-539F-4F48-BDAA-9479CFFC1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8160" y="1825625"/>
            <a:ext cx="9565640" cy="3955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7E73E-CAC3-5141-B961-FA2946339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88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FC646-D706-F744-8D74-285615B3AD1C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E9F37-99D7-6345-A7DB-AAE499C25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5394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B9828-C94F-9347-8523-91B4636C6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bird&#10;&#10;Description automatically generated">
            <a:extLst>
              <a:ext uri="{FF2B5EF4-FFF2-40B4-BE49-F238E27FC236}">
                <a16:creationId xmlns:a16="http://schemas.microsoft.com/office/drawing/2014/main" id="{01EEE2DA-9DE3-7D4E-B67F-FBC3395DB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66AC07B-FC06-8B47-96FE-ABC28A19F3A3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DD134A-CE7D-5F44-BD79-76E9DC634245}"/>
              </a:ext>
            </a:extLst>
          </p:cNvPr>
          <p:cNvSpPr txBox="1">
            <a:spLocks/>
          </p:cNvSpPr>
          <p:nvPr userDrawn="1"/>
        </p:nvSpPr>
        <p:spPr>
          <a:xfrm>
            <a:off x="1920240" y="1825625"/>
            <a:ext cx="9718652" cy="39554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8BD53A-3411-754A-9DB0-3B962C309B46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B1AD9AE-0B5A-C54A-848F-E631A944D67D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19EE1A-9E9C-9F4B-9020-2809B2404DB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E4CCC2-725D-534E-88C7-340D8837A885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1404FB51-8AA7-0644-AE99-4515EE4F642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36741" y="5715122"/>
            <a:ext cx="1271016" cy="9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8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74" r:id="rId5"/>
    <p:sldLayoutId id="2147483675" r:id="rId6"/>
    <p:sldLayoutId id="2147483676" r:id="rId7"/>
    <p:sldLayoutId id="2147483657" r:id="rId8"/>
    <p:sldLayoutId id="2147483658" r:id="rId9"/>
    <p:sldLayoutId id="2147483659" r:id="rId10"/>
    <p:sldLayoutId id="2147483677" r:id="rId11"/>
    <p:sldLayoutId id="2147483680" r:id="rId12"/>
    <p:sldLayoutId id="2147483678" r:id="rId13"/>
    <p:sldLayoutId id="214748367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3F0E3-D2EA-0448-8656-7A7A5F88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7" y="447288"/>
            <a:ext cx="9718653" cy="102252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/>
              <a:t>BLUE NILE/ABBAY AND GRAND ETHIOPIAN RENAISSANCE DAM </a:t>
            </a:r>
            <a:br>
              <a:rPr lang="en-US" sz="2400" b="1" dirty="0"/>
            </a:br>
            <a:r>
              <a:rPr lang="en-US" sz="2400" dirty="0">
                <a:solidFill>
                  <a:schemeClr val="accent2"/>
                </a:solidFill>
              </a:rPr>
              <a:t>PRESENTATION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BA812-CAEA-E543-832E-9553FA2F645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021211" y="2471970"/>
            <a:ext cx="4758353" cy="2674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BELETE BERHANU</a:t>
            </a:r>
          </a:p>
          <a:p>
            <a:pPr marL="0" indent="0">
              <a:buNone/>
            </a:pPr>
            <a:r>
              <a:rPr lang="en-US" sz="1600" dirty="0"/>
              <a:t>Addis Ababa Institute of Technology, Ethiopia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800" b="1" dirty="0"/>
              <a:t>PRESENTATION TITLE: </a:t>
            </a:r>
          </a:p>
          <a:p>
            <a:pPr marL="0" indent="0">
              <a:buNone/>
            </a:pPr>
            <a:r>
              <a:rPr lang="en-US" sz="1600" dirty="0"/>
              <a:t>Stage-based Filling of GERD: An adaptive and Cooperative Approach 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4D3499D3-9813-6747-B5D4-F970FF238E6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7290157" y="1895836"/>
            <a:ext cx="4095728" cy="4095728"/>
          </a:xfr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5C19D5A-EC75-C449-9125-4373AC9F6CE2}"/>
              </a:ext>
            </a:extLst>
          </p:cNvPr>
          <p:cNvGrpSpPr/>
          <p:nvPr/>
        </p:nvGrpSpPr>
        <p:grpSpPr>
          <a:xfrm>
            <a:off x="0" y="0"/>
            <a:ext cx="1515291" cy="6858000"/>
            <a:chOff x="0" y="0"/>
            <a:chExt cx="1515291" cy="685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1FA87EC-99AA-574B-A63B-5A46AA91895D}"/>
                </a:ext>
              </a:extLst>
            </p:cNvPr>
            <p:cNvSpPr/>
            <p:nvPr/>
          </p:nvSpPr>
          <p:spPr>
            <a:xfrm>
              <a:off x="64075" y="296829"/>
              <a:ext cx="144483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1691640" y="6364224"/>
            <a:ext cx="10500360" cy="493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480AA74-1B85-9440-9E95-7D1C684F4E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565" b="3417"/>
          <a:stretch/>
        </p:blipFill>
        <p:spPr>
          <a:xfrm>
            <a:off x="1691640" y="5038345"/>
            <a:ext cx="3003393" cy="1842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5484" y="1909985"/>
            <a:ext cx="4100401" cy="441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5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2263" y="303835"/>
            <a:ext cx="9718653" cy="491693"/>
          </a:xfrm>
        </p:spPr>
        <p:txBody>
          <a:bodyPr>
            <a:normAutofit fontScale="90000"/>
          </a:bodyPr>
          <a:lstStyle/>
          <a:p>
            <a:pPr algn="r"/>
            <a:r>
              <a:rPr lang="en-US" sz="4400" dirty="0" smtClean="0">
                <a:solidFill>
                  <a:srgbClr val="FFC000"/>
                </a:solidFill>
              </a:rPr>
              <a:t>Overview GERD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4"/>
          </p:nvPr>
        </p:nvSpPr>
        <p:spPr>
          <a:xfrm>
            <a:off x="1776017" y="1157555"/>
            <a:ext cx="4825951" cy="1639866"/>
          </a:xfrm>
        </p:spPr>
        <p:txBody>
          <a:bodyPr>
            <a:normAutofit/>
          </a:bodyPr>
          <a:lstStyle/>
          <a:p>
            <a:pPr fontAlgn="t"/>
            <a:r>
              <a:rPr lang="en-GB" dirty="0" smtClean="0">
                <a:solidFill>
                  <a:srgbClr val="FFC000"/>
                </a:solidFill>
              </a:rPr>
              <a:t>Max. Height above foundation : 145 </a:t>
            </a:r>
            <a:r>
              <a:rPr lang="en-GB" dirty="0">
                <a:solidFill>
                  <a:srgbClr val="FFC000"/>
                </a:solidFill>
              </a:rPr>
              <a:t>m</a:t>
            </a:r>
            <a:endParaRPr lang="en-US" dirty="0">
              <a:solidFill>
                <a:srgbClr val="FFC000"/>
              </a:solidFill>
            </a:endParaRPr>
          </a:p>
          <a:p>
            <a:pPr fontAlgn="t"/>
            <a:r>
              <a:rPr lang="en-GB" dirty="0" smtClean="0">
                <a:solidFill>
                  <a:srgbClr val="FFC000"/>
                </a:solidFill>
              </a:rPr>
              <a:t>Crest elevation: 645 </a:t>
            </a:r>
            <a:r>
              <a:rPr lang="en-GB" dirty="0">
                <a:solidFill>
                  <a:srgbClr val="FFC000"/>
                </a:solidFill>
              </a:rPr>
              <a:t>m </a:t>
            </a:r>
            <a:r>
              <a:rPr lang="en-GB" dirty="0" err="1">
                <a:solidFill>
                  <a:srgbClr val="FFC000"/>
                </a:solidFill>
              </a:rPr>
              <a:t>asl</a:t>
            </a:r>
            <a:endParaRPr lang="en-US" dirty="0">
              <a:solidFill>
                <a:srgbClr val="FFC000"/>
              </a:solidFill>
            </a:endParaRPr>
          </a:p>
          <a:p>
            <a:pPr fontAlgn="t"/>
            <a:r>
              <a:rPr lang="en-GB" dirty="0" smtClean="0">
                <a:solidFill>
                  <a:srgbClr val="FFC000"/>
                </a:solidFill>
              </a:rPr>
              <a:t>Crest length  1780 </a:t>
            </a:r>
            <a:r>
              <a:rPr lang="en-GB" dirty="0">
                <a:solidFill>
                  <a:srgbClr val="FFC000"/>
                </a:solidFill>
              </a:rPr>
              <a:t>m</a:t>
            </a:r>
            <a:endParaRPr lang="en-US" dirty="0">
              <a:solidFill>
                <a:srgbClr val="FFC000"/>
              </a:solidFill>
            </a:endParaRPr>
          </a:p>
          <a:p>
            <a:pPr fontAlgn="t"/>
            <a:r>
              <a:rPr lang="en-GB" dirty="0" smtClean="0">
                <a:solidFill>
                  <a:srgbClr val="FFC000"/>
                </a:solidFill>
              </a:rPr>
              <a:t>Total </a:t>
            </a:r>
            <a:r>
              <a:rPr lang="en-GB" dirty="0">
                <a:solidFill>
                  <a:srgbClr val="FFC000"/>
                </a:solidFill>
              </a:rPr>
              <a:t>Storage </a:t>
            </a:r>
            <a:r>
              <a:rPr lang="en-GB" dirty="0" smtClean="0">
                <a:solidFill>
                  <a:srgbClr val="FFC000"/>
                </a:solidFill>
              </a:rPr>
              <a:t>volume:  </a:t>
            </a:r>
            <a:r>
              <a:rPr lang="en-GB" dirty="0">
                <a:solidFill>
                  <a:srgbClr val="FFC000"/>
                </a:solidFill>
              </a:rPr>
              <a:t>74.01 Bm</a:t>
            </a:r>
            <a:r>
              <a:rPr lang="en-GB" baseline="30000" dirty="0">
                <a:solidFill>
                  <a:srgbClr val="FFC000"/>
                </a:solidFill>
              </a:rPr>
              <a:t>3</a:t>
            </a:r>
            <a:endParaRPr lang="en-US" dirty="0">
              <a:solidFill>
                <a:srgbClr val="FFC000"/>
              </a:solidFill>
            </a:endParaRP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C19D5A-EC75-C449-9125-4373AC9F6CE2}"/>
              </a:ext>
            </a:extLst>
          </p:cNvPr>
          <p:cNvGrpSpPr/>
          <p:nvPr/>
        </p:nvGrpSpPr>
        <p:grpSpPr>
          <a:xfrm>
            <a:off x="64075" y="100584"/>
            <a:ext cx="1451216" cy="6656832"/>
            <a:chOff x="0" y="0"/>
            <a:chExt cx="1515291" cy="6858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1FA87EC-99AA-574B-A63B-5A46AA91895D}"/>
                </a:ext>
              </a:extLst>
            </p:cNvPr>
            <p:cNvSpPr/>
            <p:nvPr/>
          </p:nvSpPr>
          <p:spPr>
            <a:xfrm>
              <a:off x="0" y="296829"/>
              <a:ext cx="1515291" cy="13634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636776" y="6335804"/>
            <a:ext cx="10540111" cy="509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l="4922" t="15240" r="5719" b="8157"/>
          <a:stretch/>
        </p:blipFill>
        <p:spPr bwMode="auto">
          <a:xfrm>
            <a:off x="4885255" y="2948274"/>
            <a:ext cx="7306745" cy="3897407"/>
          </a:xfrm>
          <a:prstGeom prst="roundRect">
            <a:avLst>
              <a:gd name="adj" fmla="val 3960"/>
            </a:avLst>
          </a:prstGeom>
          <a:noFill/>
          <a:ln>
            <a:noFill/>
          </a:ln>
          <a:effectLst/>
          <a:extLst/>
        </p:spPr>
      </p:pic>
      <p:sp>
        <p:nvSpPr>
          <p:cNvPr id="14" name="Rectangle 13"/>
          <p:cNvSpPr/>
          <p:nvPr/>
        </p:nvSpPr>
        <p:spPr>
          <a:xfrm>
            <a:off x="5616808" y="884136"/>
            <a:ext cx="65600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Full Supply Level (FSL):  640 m </a:t>
            </a:r>
            <a:r>
              <a:rPr lang="en-GB" sz="2000" dirty="0" err="1">
                <a:solidFill>
                  <a:schemeClr val="bg1"/>
                </a:solidFill>
              </a:rPr>
              <a:t>asl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 algn="r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Minimum optimal operating level 625m </a:t>
            </a:r>
            <a:r>
              <a:rPr lang="en-GB" sz="2000" dirty="0" err="1">
                <a:solidFill>
                  <a:schemeClr val="bg1"/>
                </a:solidFill>
              </a:rPr>
              <a:t>asl</a:t>
            </a:r>
            <a:endParaRPr lang="en-GB" sz="2000" dirty="0">
              <a:solidFill>
                <a:schemeClr val="bg1"/>
              </a:solidFill>
            </a:endParaRPr>
          </a:p>
          <a:p>
            <a:pPr marL="285750" indent="-285750" algn="r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Minimum operating level (MOL):  595 m </a:t>
            </a:r>
            <a:r>
              <a:rPr lang="en-GB" sz="2000" dirty="0" err="1">
                <a:solidFill>
                  <a:schemeClr val="bg1"/>
                </a:solidFill>
              </a:rPr>
              <a:t>asl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 algn="r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Bottom outlets  levels :  </a:t>
            </a:r>
            <a:r>
              <a:rPr lang="en-US" sz="2000" dirty="0">
                <a:solidFill>
                  <a:schemeClr val="bg1"/>
                </a:solidFill>
              </a:rPr>
              <a:t>560 m </a:t>
            </a:r>
            <a:r>
              <a:rPr lang="en-US" sz="2000" dirty="0" err="1">
                <a:solidFill>
                  <a:schemeClr val="bg1"/>
                </a:solidFill>
              </a:rPr>
              <a:t>asl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76273" y="4947380"/>
            <a:ext cx="3048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GB" sz="2000" dirty="0">
                <a:solidFill>
                  <a:schemeClr val="bg1"/>
                </a:solidFill>
              </a:rPr>
              <a:t>Total Installed Capacity: 6000 MW</a:t>
            </a:r>
            <a:endParaRPr lang="en-US" sz="2000" dirty="0">
              <a:solidFill>
                <a:schemeClr val="bg1"/>
              </a:solidFill>
            </a:endParaRPr>
          </a:p>
          <a:p>
            <a:pPr fontAlgn="t"/>
            <a:r>
              <a:rPr lang="en-GB" sz="2000" dirty="0">
                <a:solidFill>
                  <a:schemeClr val="bg1"/>
                </a:solidFill>
              </a:rPr>
              <a:t>Annual Average energy generation 15.7TWh/</a:t>
            </a:r>
            <a:r>
              <a:rPr lang="en-GB" sz="2000" dirty="0" err="1">
                <a:solidFill>
                  <a:schemeClr val="bg1"/>
                </a:solidFill>
              </a:rPr>
              <a:t>yr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2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2263" y="303835"/>
            <a:ext cx="9718653" cy="491693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solidFill>
                  <a:srgbClr val="FFC000"/>
                </a:solidFill>
              </a:rPr>
              <a:t>Challenges on the Filling of GERD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4"/>
          </p:nvPr>
        </p:nvSpPr>
        <p:spPr>
          <a:xfrm>
            <a:off x="1917997" y="795528"/>
            <a:ext cx="6025219" cy="5961887"/>
          </a:xfrm>
        </p:spPr>
        <p:txBody>
          <a:bodyPr>
            <a:normAutofit/>
          </a:bodyPr>
          <a:lstStyle/>
          <a:p>
            <a:r>
              <a:rPr lang="en-US" dirty="0" smtClean="0"/>
              <a:t>Existing of two </a:t>
            </a:r>
            <a:r>
              <a:rPr lang="en-US" dirty="0"/>
              <a:t>large, over-year storage </a:t>
            </a:r>
            <a:r>
              <a:rPr lang="en-US" dirty="0" smtClean="0"/>
              <a:t>dams (GERD </a:t>
            </a:r>
            <a:r>
              <a:rPr lang="en-US" dirty="0"/>
              <a:t>and </a:t>
            </a:r>
            <a:r>
              <a:rPr lang="en-US" dirty="0" smtClean="0"/>
              <a:t>AHD) as the ownership of two </a:t>
            </a:r>
            <a:r>
              <a:rPr lang="en-US" dirty="0"/>
              <a:t>different countries (Ethiopia and Egypt</a:t>
            </a:r>
            <a:r>
              <a:rPr lang="en-US" dirty="0" smtClean="0"/>
              <a:t>), </a:t>
            </a:r>
          </a:p>
          <a:p>
            <a:endParaRPr lang="en-US" sz="1200" dirty="0" smtClean="0"/>
          </a:p>
          <a:p>
            <a:r>
              <a:rPr lang="en-US" dirty="0" smtClean="0"/>
              <a:t>The two dams interconnect each other through other annual reservoirs in the third country, Sudan </a:t>
            </a:r>
          </a:p>
          <a:p>
            <a:pPr algn="just"/>
            <a:endParaRPr lang="en-US" sz="1200" dirty="0"/>
          </a:p>
          <a:p>
            <a:r>
              <a:rPr lang="en-US" dirty="0" smtClean="0"/>
              <a:t>There is no agreeable water use arrangement among the countries; </a:t>
            </a:r>
          </a:p>
          <a:p>
            <a:endParaRPr lang="en-US" sz="1200" dirty="0" smtClean="0"/>
          </a:p>
          <a:p>
            <a:r>
              <a:rPr lang="en-US" dirty="0" smtClean="0"/>
              <a:t>There is no acceptable and reasonable current water uses among the countries </a:t>
            </a:r>
          </a:p>
          <a:p>
            <a:pPr algn="just"/>
            <a:endParaRPr lang="en-US" sz="1200" dirty="0"/>
          </a:p>
          <a:p>
            <a:r>
              <a:rPr lang="en-US" dirty="0" smtClean="0"/>
              <a:t>The Blue Nile Hydrology is more variable and unpredictable </a:t>
            </a:r>
          </a:p>
          <a:p>
            <a:endParaRPr lang="en-US" sz="1300" dirty="0"/>
          </a:p>
          <a:p>
            <a:r>
              <a:rPr lang="en-US" dirty="0" smtClean="0"/>
              <a:t>Fixed </a:t>
            </a:r>
            <a:r>
              <a:rPr lang="en-US" dirty="0"/>
              <a:t>year filling </a:t>
            </a:r>
            <a:r>
              <a:rPr lang="en-US" dirty="0" smtClean="0"/>
              <a:t>not adaptive and cooperative 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C19D5A-EC75-C449-9125-4373AC9F6CE2}"/>
              </a:ext>
            </a:extLst>
          </p:cNvPr>
          <p:cNvGrpSpPr/>
          <p:nvPr/>
        </p:nvGrpSpPr>
        <p:grpSpPr>
          <a:xfrm>
            <a:off x="64075" y="100584"/>
            <a:ext cx="1451216" cy="6656832"/>
            <a:chOff x="0" y="0"/>
            <a:chExt cx="1515291" cy="6858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1FA87EC-99AA-574B-A63B-5A46AA91895D}"/>
                </a:ext>
              </a:extLst>
            </p:cNvPr>
            <p:cNvSpPr/>
            <p:nvPr/>
          </p:nvSpPr>
          <p:spPr>
            <a:xfrm>
              <a:off x="0" y="296829"/>
              <a:ext cx="1515291" cy="13634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682496" y="6247539"/>
            <a:ext cx="10433304" cy="509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360" y="1335024"/>
            <a:ext cx="4020440" cy="552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7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2263" y="303835"/>
            <a:ext cx="9718653" cy="491693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solidFill>
                  <a:srgbClr val="FFC000"/>
                </a:solidFill>
              </a:rPr>
              <a:t>Nature of staged based filling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4"/>
          </p:nvPr>
        </p:nvSpPr>
        <p:spPr>
          <a:xfrm>
            <a:off x="1917998" y="941832"/>
            <a:ext cx="9912918" cy="5305707"/>
          </a:xfrm>
        </p:spPr>
        <p:txBody>
          <a:bodyPr/>
          <a:lstStyle/>
          <a:p>
            <a:r>
              <a:rPr lang="en-US" dirty="0" smtClean="0"/>
              <a:t>Flexible to adopt changes and to cooperate with downstream countries </a:t>
            </a:r>
          </a:p>
          <a:p>
            <a:endParaRPr lang="en-US" dirty="0"/>
          </a:p>
          <a:p>
            <a:r>
              <a:rPr lang="en-US" dirty="0"/>
              <a:t>Not fixed on the filling year and minimum flow release   </a:t>
            </a:r>
          </a:p>
          <a:p>
            <a:endParaRPr lang="en-US" dirty="0" smtClean="0"/>
          </a:p>
          <a:p>
            <a:r>
              <a:rPr lang="en-US" dirty="0" smtClean="0"/>
              <a:t>Filling possible accelerated or decelerated </a:t>
            </a:r>
          </a:p>
          <a:p>
            <a:endParaRPr lang="en-US" dirty="0"/>
          </a:p>
          <a:p>
            <a:r>
              <a:rPr lang="en-US" dirty="0" smtClean="0"/>
              <a:t>Stages are not dependent on the flow conditions </a:t>
            </a:r>
          </a:p>
          <a:p>
            <a:endParaRPr lang="en-US" dirty="0"/>
          </a:p>
          <a:p>
            <a:r>
              <a:rPr lang="en-US" dirty="0" smtClean="0"/>
              <a:t> It doesn’t refer any water allocation arrangements 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C19D5A-EC75-C449-9125-4373AC9F6CE2}"/>
              </a:ext>
            </a:extLst>
          </p:cNvPr>
          <p:cNvGrpSpPr/>
          <p:nvPr/>
        </p:nvGrpSpPr>
        <p:grpSpPr>
          <a:xfrm>
            <a:off x="64075" y="100584"/>
            <a:ext cx="1451216" cy="6656832"/>
            <a:chOff x="0" y="0"/>
            <a:chExt cx="1515291" cy="6858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1FA87EC-99AA-574B-A63B-5A46AA91895D}"/>
                </a:ext>
              </a:extLst>
            </p:cNvPr>
            <p:cNvSpPr/>
            <p:nvPr/>
          </p:nvSpPr>
          <p:spPr>
            <a:xfrm>
              <a:off x="0" y="296829"/>
              <a:ext cx="1515291" cy="13634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682496" y="6247539"/>
            <a:ext cx="10433304" cy="509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2263" y="303835"/>
            <a:ext cx="9718653" cy="491693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solidFill>
                  <a:srgbClr val="FFC000"/>
                </a:solidFill>
              </a:rPr>
              <a:t>Filling Stages of GERD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4"/>
          </p:nvPr>
        </p:nvSpPr>
        <p:spPr>
          <a:xfrm>
            <a:off x="1917998" y="941832"/>
            <a:ext cx="9612586" cy="862639"/>
          </a:xfrm>
        </p:spPr>
        <p:txBody>
          <a:bodyPr>
            <a:normAutofit/>
          </a:bodyPr>
          <a:lstStyle/>
          <a:p>
            <a:r>
              <a:rPr lang="en-US" dirty="0" smtClean="0"/>
              <a:t>SMART staged based filling schedule of GERD 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C19D5A-EC75-C449-9125-4373AC9F6CE2}"/>
              </a:ext>
            </a:extLst>
          </p:cNvPr>
          <p:cNvGrpSpPr/>
          <p:nvPr/>
        </p:nvGrpSpPr>
        <p:grpSpPr>
          <a:xfrm>
            <a:off x="64075" y="100584"/>
            <a:ext cx="1451216" cy="6656832"/>
            <a:chOff x="0" y="0"/>
            <a:chExt cx="1515291" cy="6858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1FA87EC-99AA-574B-A63B-5A46AA91895D}"/>
                </a:ext>
              </a:extLst>
            </p:cNvPr>
            <p:cNvSpPr/>
            <p:nvPr/>
          </p:nvSpPr>
          <p:spPr>
            <a:xfrm>
              <a:off x="0" y="296829"/>
              <a:ext cx="1515291" cy="13634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682496" y="6247539"/>
            <a:ext cx="10433304" cy="509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771321"/>
              </p:ext>
            </p:extLst>
          </p:nvPr>
        </p:nvGraphicFramePr>
        <p:xfrm>
          <a:off x="2112263" y="2061772"/>
          <a:ext cx="8083297" cy="3540877"/>
        </p:xfrm>
        <a:graphic>
          <a:graphicData uri="http://schemas.openxmlformats.org/drawingml/2006/table">
            <a:tbl>
              <a:tblPr firstRow="1" firstCol="1" bandRow="1"/>
              <a:tblGrid>
                <a:gridCol w="1226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5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5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6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867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Water level in GERD, (m 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Incremental retained water at the end of June, (BCM)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Cumulative retained water at the end of June, (BCM)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Range of possibility of release based on hydrology year, (BCM)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1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Calibri"/>
                          <a:cs typeface="Arial"/>
                        </a:rPr>
                        <a:t>565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4.9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4.9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21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– 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69.1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9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Calibri"/>
                          <a:cs typeface="Arial"/>
                        </a:rPr>
                        <a:t>595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13.5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Calibri"/>
                          <a:cs typeface="Arial"/>
                        </a:rPr>
                        <a:t>18.4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21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– 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60.5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9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608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10.5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28.9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21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–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63.7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617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10.4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39.3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21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–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63.6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625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10.0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49.3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21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–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64.0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9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632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11.3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60.6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21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–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62.7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9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640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The full supply level of GERD, with 74BCM storage capacity 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ight Brace 3"/>
          <p:cNvSpPr/>
          <p:nvPr/>
        </p:nvSpPr>
        <p:spPr>
          <a:xfrm>
            <a:off x="10012680" y="3255264"/>
            <a:ext cx="676656" cy="673338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389825" y="3254347"/>
            <a:ext cx="1634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Construction based stages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10012680" y="3928602"/>
            <a:ext cx="850392" cy="1309994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0393680" y="4269542"/>
            <a:ext cx="163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Cooperative stages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2263" y="312979"/>
            <a:ext cx="9718653" cy="5008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4"/>
          </p:nvPr>
        </p:nvSpPr>
        <p:spPr>
          <a:xfrm>
            <a:off x="2112262" y="960120"/>
            <a:ext cx="9718654" cy="3602736"/>
          </a:xfrm>
        </p:spPr>
        <p:txBody>
          <a:bodyPr>
            <a:normAutofit/>
          </a:bodyPr>
          <a:lstStyle/>
          <a:p>
            <a:r>
              <a:rPr lang="en-US" dirty="0" smtClean="0"/>
              <a:t>It  accepted by the three countries and adopt on all their negotiation text </a:t>
            </a:r>
          </a:p>
          <a:p>
            <a:endParaRPr lang="en-US" dirty="0" smtClean="0"/>
          </a:p>
          <a:p>
            <a:r>
              <a:rPr lang="en-US" dirty="0" smtClean="0"/>
              <a:t>It gives strong leverages for the progress of the negotiation </a:t>
            </a:r>
          </a:p>
          <a:p>
            <a:endParaRPr lang="en-US" dirty="0"/>
          </a:p>
          <a:p>
            <a:r>
              <a:rPr lang="en-US" dirty="0" smtClean="0"/>
              <a:t>It can be evaluated from different perspectives 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With filling year or probability of filling year 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Release water 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Energy generation 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……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82496" y="6247539"/>
            <a:ext cx="10433304" cy="509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051" y="3886201"/>
            <a:ext cx="5867949" cy="296776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5C19D5A-EC75-C449-9125-4373AC9F6CE2}"/>
              </a:ext>
            </a:extLst>
          </p:cNvPr>
          <p:cNvGrpSpPr/>
          <p:nvPr/>
        </p:nvGrpSpPr>
        <p:grpSpPr>
          <a:xfrm>
            <a:off x="64075" y="100584"/>
            <a:ext cx="1451216" cy="6656832"/>
            <a:chOff x="0" y="0"/>
            <a:chExt cx="1515291" cy="6858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FA87EC-99AA-574B-A63B-5A46AA91895D}"/>
                </a:ext>
              </a:extLst>
            </p:cNvPr>
            <p:cNvSpPr/>
            <p:nvPr/>
          </p:nvSpPr>
          <p:spPr>
            <a:xfrm>
              <a:off x="0" y="296829"/>
              <a:ext cx="1515291" cy="13634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53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E744A41-4E3E-6744-B7AF-586E375BF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0959" y="1515290"/>
            <a:ext cx="9797143" cy="352660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THANK YOU!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3200" dirty="0"/>
              <a:t>We hope you enjoyed the conference.</a:t>
            </a:r>
            <a:br>
              <a:rPr lang="en-US" sz="3200" dirty="0"/>
            </a:br>
            <a:r>
              <a:rPr lang="en-US" sz="3200" dirty="0"/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000" i="1" dirty="0"/>
              <a:t>If you have any follow-up questions/requests, please email: </a:t>
            </a:r>
            <a:r>
              <a:rPr lang="en-US" sz="2000" i="1" dirty="0" err="1"/>
              <a:t>environment@fiu.edu</a:t>
            </a:r>
            <a:endParaRPr lang="en-US" sz="2000" i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67721D5-05B7-6249-8420-A6C054DE5243}"/>
              </a:ext>
            </a:extLst>
          </p:cNvPr>
          <p:cNvGrpSpPr/>
          <p:nvPr/>
        </p:nvGrpSpPr>
        <p:grpSpPr>
          <a:xfrm>
            <a:off x="0" y="0"/>
            <a:ext cx="1515291" cy="6858000"/>
            <a:chOff x="0" y="0"/>
            <a:chExt cx="1515291" cy="6858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4019B4-6C74-9A48-B896-504951C897E9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66357A6-A9CD-BA40-B63F-038C904B1DF4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E61BE6D0-FF57-6A43-92B1-3E1C00BF9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C22AC21-EB2C-D648-88F2-C5F2B8CCF7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477A1FAE-C5BB-8D46-89D1-F77D318C07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0A52115-AAB0-2C43-810A-BCDC580AE65E}"/>
                </a:ext>
              </a:extLst>
            </p:cNvPr>
            <p:cNvSpPr/>
            <p:nvPr/>
          </p:nvSpPr>
          <p:spPr>
            <a:xfrm>
              <a:off x="64075" y="296829"/>
              <a:ext cx="144483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49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71F3E"/>
      </a:accent1>
      <a:accent2>
        <a:srgbClr val="C4960B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BF305E6E409946AD1DA7014EE1833A" ma:contentTypeVersion="4" ma:contentTypeDescription="Create a new document." ma:contentTypeScope="" ma:versionID="c487931894310e331c28f472340c8897">
  <xsd:schema xmlns:xsd="http://www.w3.org/2001/XMLSchema" xmlns:xs="http://www.w3.org/2001/XMLSchema" xmlns:p="http://schemas.microsoft.com/office/2006/metadata/properties" xmlns:ns2="1f55ec82-a505-4936-99e5-d41b25147da0" xmlns:ns3="f1f308d3-4c92-402a-ab04-f7497706f561" targetNamespace="http://schemas.microsoft.com/office/2006/metadata/properties" ma:root="true" ma:fieldsID="23e0c72701f00dc7d3b521b4bd8b8f4e" ns2:_="" ns3:_="">
    <xsd:import namespace="1f55ec82-a505-4936-99e5-d41b25147da0"/>
    <xsd:import namespace="f1f308d3-4c92-402a-ab04-f7497706f5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5ec82-a505-4936-99e5-d41b25147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308d3-4c92-402a-ab04-f7497706f5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899C4F-194D-47FC-918D-4EED357B8EAD}">
  <ds:schemaRefs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1f55ec82-a505-4936-99e5-d41b25147da0"/>
    <ds:schemaRef ds:uri="f1f308d3-4c92-402a-ab04-f7497706f561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B639E27-404B-4CB8-9049-26C4701FF2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55ec82-a505-4936-99e5-d41b25147da0"/>
    <ds:schemaRef ds:uri="f1f308d3-4c92-402a-ab04-f7497706f5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C15244-6FF3-46F0-8281-63B63B937A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4266</TotalTime>
  <Words>441</Words>
  <Application>Microsoft Office PowerPoint</Application>
  <PresentationFormat>Widescreen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BLUE NILE/ABBAY AND GRAND ETHIOPIAN RENAISSANCE DAM  PRESENTATION 2</vt:lpstr>
      <vt:lpstr>Overview GERD  </vt:lpstr>
      <vt:lpstr>Challenges on the Filling of GERD  </vt:lpstr>
      <vt:lpstr>Nature of staged based filling </vt:lpstr>
      <vt:lpstr>Filling Stages of GERD </vt:lpstr>
      <vt:lpstr>Summary</vt:lpstr>
      <vt:lpstr>THANK YOU!  We hope you enjoyed the conference.   If you have any follow-up questions/requests, please email: environment@fiu.edu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Oscar Negret</dc:creator>
  <cp:lastModifiedBy>BB_Pc</cp:lastModifiedBy>
  <cp:revision>98</cp:revision>
  <dcterms:created xsi:type="dcterms:W3CDTF">2019-06-25T19:12:02Z</dcterms:created>
  <dcterms:modified xsi:type="dcterms:W3CDTF">2020-08-19T19:26:10Z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0x010100CCBF305E6E409946AD1DA7014EE1833A</vt:lpwstr>
  </property>
</Properties>
</file>