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9" r:id="rId3"/>
    <p:sldId id="260" r:id="rId4"/>
    <p:sldId id="261" r:id="rId5"/>
    <p:sldId id="262" r:id="rId6"/>
    <p:sldId id="263" r:id="rId7"/>
    <p:sldId id="265" r:id="rId8"/>
    <p:sldId id="268" r:id="rId9"/>
    <p:sldId id="270" r:id="rId10"/>
    <p:sldId id="273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3" r:id="rId28"/>
    <p:sldId id="294" r:id="rId29"/>
    <p:sldId id="29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533" autoAdjust="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790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FF1FA-6CD6-49F3-988E-259FDCA3DF69}" type="datetimeFigureOut">
              <a:rPr lang="en-US" smtClean="0"/>
              <a:t>16-Aug-20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EEFBE-DA5C-4440-BD45-1F4033EF2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55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4031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Based on Mean Std, and CV     in addition</a:t>
            </a:r>
            <a:r>
              <a:rPr lang="en-US" sz="1100" baseline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to, NSE, R2, PBIAS, PEPF AND RVE</a:t>
            </a:r>
            <a:r>
              <a:rPr lang="en-US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MEAN….. WERE USED TO EVALUATE</a:t>
            </a:r>
            <a:r>
              <a:rPr lang="en-US" sz="1100" baseline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33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b="1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42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b="1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12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                            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651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88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1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18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2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sz="1200" baseline="-25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k</m:t>
                      </m:r>
                      <m:r>
                        <a:rPr lang="en-US" sz="12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1200" i="1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sz="12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i</m:t>
                          </m:r>
                          <m:r>
                            <a:rPr lang="en-US" sz="12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2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k</m:t>
                          </m:r>
                        </m:sup>
                        <m:e>
                          <m:d>
                            <m:dPr>
                              <m:ctrlPr>
                                <a:rPr lang="en-US" sz="12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12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xi</m:t>
                              </m:r>
                              <m:r>
                                <a:rPr lang="en-US" sz="12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x</m:t>
                                  </m:r>
                                </m:e>
                              </m:acc>
                            </m:e>
                          </m:d>
                        </m:e>
                      </m:nary>
                      <m:r>
                        <a:rPr lang="en-US" sz="12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i="0" smtClean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</a:t>
                </a:r>
                <a:r>
                  <a:rPr lang="en-US" sz="1200" i="0" baseline="-2500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12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en-US" sz="1200" i="0">
                    <a:effectLst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∑1_(</a:t>
                </a:r>
                <a:r>
                  <a:rPr lang="en-US" sz="12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i=1)^k▒(xi−x ̅ )  </a:t>
                </a:r>
                <a:r>
                  <a:rPr lang="en-US" sz="1200" i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60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Cv = Std / Avg.</a:t>
            </a:r>
            <a:endParaRPr lang="en-US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a = Avg</a:t>
            </a:r>
            <a:r>
              <a:rPr lang="en-US" sz="12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.Ob 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/Avg</a:t>
            </a:r>
            <a:r>
              <a:rPr lang="en-US" sz="12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CHIRPS^b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94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30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123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Calibration and validation were performed using HEC-HMS</a:t>
            </a:r>
            <a:r>
              <a:rPr lang="en-US" sz="1200" baseline="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GUI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721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</a:t>
                </a:r>
                <a:r>
                  <a:rPr kumimoji="0" lang="en-US" sz="1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Times New Roman" panose="02020603050405020304" pitchFamily="18" charset="0"/>
                  </a:rPr>
                  <a:t>RVE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ctrlPr>
                              <a:rPr kumimoji="0" lang="en-US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kumimoji="0" lang="en-US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𝐢</m:t>
                            </m:r>
                            <m:r>
                              <a:rPr kumimoji="0" lang="en-US" sz="14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kumimoji="0" lang="en-US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kumimoji="0" lang="en-US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p>
                          <m:e>
                            <m:r>
                              <a:rPr kumimoji="0" lang="en-US" sz="14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kumimoji="0" lang="en-US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0" lang="en-US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𝐐𝐬𝐢𝐦</m:t>
                                </m:r>
                                <m:r>
                                  <a:rPr kumimoji="0" lang="en-US" sz="1400" b="1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 </m:t>
                                </m:r>
                                <m:r>
                                  <a:rPr kumimoji="0" lang="en-US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𝐢</m:t>
                                </m:r>
                                <m:r>
                                  <a:rPr kumimoji="0" lang="en-US" sz="1400" b="1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kumimoji="0" lang="en-US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0" lang="en-US" sz="1400" b="1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kumimoji="0" lang="en-US" sz="1400" b="1" i="1" u="none" strike="noStrike" kern="1200" cap="none" spc="0" normalizeH="0" baseline="3000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𝐐𝐨𝐛𝐬</m:t>
                                </m:r>
                                <m:r>
                                  <a:rPr kumimoji="0" lang="en-US" sz="1400" b="1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kumimoji="0" lang="en-US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e>
                            </m:d>
                            <m:r>
                              <a:rPr kumimoji="0" lang="en-US" sz="14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subSup"/>
                            <m:ctrlPr>
                              <a:rPr kumimoji="0" lang="en-US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kumimoji="0" lang="en-US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𝐢</m:t>
                            </m:r>
                            <m:r>
                              <a:rPr kumimoji="0" lang="en-US" sz="14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kumimoji="0" lang="en-US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kumimoji="0" lang="en-US" sz="14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sub>
                          <m:sup>
                            <m:r>
                              <a:rPr kumimoji="0" lang="en-US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p>
                          <m:e>
                            <m:r>
                              <a:rPr kumimoji="0" lang="en-US" sz="14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kumimoji="0" lang="en-US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𝐐𝐨𝐛𝐬</m:t>
                            </m:r>
                            <m:r>
                              <a:rPr kumimoji="0" lang="en-US" sz="14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0" lang="en-US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e>
                        </m:nary>
                        <m:r>
                          <a:rPr kumimoji="0" lang="en-US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Times New Roman" panose="02020603050405020304" pitchFamily="18" charset="0"/>
                  </a:rPr>
                  <a:t>*100 </a:t>
                </a:r>
                <a:endPara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                                                  PBIAS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ctrlPr>
                              <a:rPr kumimoji="0" lang="en-US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</m:rPr>
                              <a:rPr kumimoji="0" lang="en-US" sz="1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  <m:r>
                              <a:rPr kumimoji="0" lang="en-US" sz="1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=1 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kumimoji="0" lang="en-US" sz="1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sup>
                          <m:e>
                            <m:d>
                              <m:dPr>
                                <m:ctrlPr>
                                  <a:rPr kumimoji="0" lang="en-US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kumimoji="0" lang="en-US" sz="12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Qo</m:t>
                                </m:r>
                                <m:r>
                                  <a:rPr kumimoji="0" lang="en-US" sz="12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en-US" sz="12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i</m:t>
                                </m:r>
                                <m:r>
                                  <a:rPr kumimoji="0" lang="en-US" sz="12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kumimoji="0" lang="en-US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0" lang="en-US" sz="12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en-US" sz="12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Qs</m:t>
                                </m:r>
                                <m:r>
                                  <a:rPr kumimoji="0" lang="en-US" sz="12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en-US" sz="12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i</m:t>
                                </m:r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undOvr"/>
                            <m:ctrlPr>
                              <a:rPr kumimoji="0" lang="en-US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</m:rPr>
                              <a:rPr kumimoji="0" lang="en-US" sz="1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  <m:r>
                              <a:rPr kumimoji="0" lang="en-US" sz="1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=1 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kumimoji="0" lang="en-US" sz="1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sup>
                          <m:e>
                            <m:r>
                              <a:rPr kumimoji="0" lang="en-US" sz="1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kumimoji="0" lang="en-US" sz="1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Qo</m:t>
                            </m:r>
                            <m:r>
                              <a:rPr kumimoji="0" lang="en-US" sz="1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kumimoji="0" lang="en-US" sz="1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</m:e>
                        </m:nary>
                        <m: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kumimoji="0" lang="en-US" sz="1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kumimoji="0" 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100</m:t>
                    </m:r>
                  </m:oMath>
                </a14:m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PEPF = 100 * </a:t>
                </a:r>
                <a14:m>
                  <m:oMath xmlns:m="http://schemas.openxmlformats.org/officeDocument/2006/math">
                    <m:r>
                      <a:rPr kumimoji="0" 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|</m:t>
                    </m:r>
                    <m:f>
                      <m:fPr>
                        <m:ctrlPr>
                          <a:rPr kumimoji="0" lang="en-US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Qobs</m:t>
                        </m:r>
                        <m: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peak</m:t>
                        </m:r>
                        <m: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 – </m:t>
                        </m:r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Qsim</m:t>
                        </m:r>
                        <m: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peak</m:t>
                        </m:r>
                        <m: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 </m:t>
                        </m:r>
                      </m:num>
                      <m:den>
                        <m:r>
                          <m:rPr>
                            <m:sty m:val="p"/>
                          </m:rP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Qobs</m:t>
                        </m:r>
                        <m: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peak</m:t>
                        </m:r>
                        <m:r>
                          <a:rPr kumimoji="0" lang="en-US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 </m:t>
                        </m:r>
                      </m:den>
                    </m:f>
                  </m:oMath>
                </a14:m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</a:rPr>
                  <a:t>|</a:t>
                </a:r>
                <a:endPara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libri" panose="020F0502020204030204" pitchFamily="34" charset="0"/>
                  </a:rPr>
                  <a:t>|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</a:t>
                </a:r>
                <a:r>
                  <a:rPr kumimoji="0" lang="en-US" sz="1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Times New Roman" panose="02020603050405020304" pitchFamily="18" charset="0"/>
                  </a:rPr>
                  <a:t>RVE = </a:t>
                </a: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(∑1_(</a:t>
                </a: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𝐢=𝟏)^𝒏▒〖 (𝐐𝐬𝐢𝐦, 𝐢 − </a:t>
                </a:r>
                <a:r>
                  <a:rPr kumimoji="0" lang="en-US" sz="1400" b="1" i="0" u="none" strike="noStrike" kern="1200" cap="none" spc="0" normalizeH="0" baseline="30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𝐐𝐨𝐛𝐬</a:t>
                </a: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,𝒊)  〗)/(∑2_(𝐢=𝟏  )^𝒏▒〖(𝐐𝐨𝐛𝐬,𝒊〗))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Times New Roman" panose="02020603050405020304" pitchFamily="18" charset="0"/>
                  </a:rPr>
                  <a:t>*100 </a:t>
                </a:r>
                <a:endPara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                                                  PBIAS = </a:t>
                </a: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(∑1_(</a:t>
                </a: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i=1 )^n▒(Qo,i − Qs,i) )/(∑1_(i=1 )^n▒〖(Qo,i〗))∗100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PEPF = 100 * </a:t>
                </a: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|</a:t>
                </a: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</a:t>
                </a: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Qobs(peak) – </a:t>
                </a: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Qsim</a:t>
                </a: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(peak) )/(Qobs(peak) )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</a:rPr>
                  <a:t>|</a:t>
                </a:r>
                <a:endPara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libri" panose="020F0502020204030204" pitchFamily="34" charset="0"/>
                  </a:rPr>
                  <a:t>|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EFBE-DA5C-4440-BD45-1F4033EF2A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84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4E0-2C7C-4496-85D6-E2823411AD82}" type="datetime1">
              <a:rPr lang="en-US" smtClean="0"/>
              <a:t>16-Aug-20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79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AB8-637D-4BCF-A8F9-3970A3C440BC}" type="datetime1">
              <a:rPr lang="en-US" smtClean="0"/>
              <a:t>16-Aug-20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94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6BD-EABA-46CE-8DB5-FFE05AD240FE}" type="datetime1">
              <a:rPr lang="en-US" smtClean="0"/>
              <a:t>16-Aug-20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13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6FCCE-7CE9-47EE-AB5B-58EADB0CF90E}" type="datetime1">
              <a:rPr lang="en-US" smtClean="0"/>
              <a:t>16-Aug-20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148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42E7-6E7C-461C-9D07-F7974BA93A81}" type="datetime1">
              <a:rPr lang="en-US" smtClean="0"/>
              <a:t>16-Aug-20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6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11C7-1A42-4046-8D03-9C7B00F0B6C1}" type="datetime1">
              <a:rPr lang="en-US" smtClean="0"/>
              <a:t>16-Aug-20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5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3B4DE-EB3D-4D71-A5D5-082D3E31CC8B}" type="datetime1">
              <a:rPr lang="en-US" smtClean="0"/>
              <a:t>16-Aug-20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0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1E1-E495-4630-95F5-BCFA7B5045A9}" type="datetime1">
              <a:rPr lang="en-US" smtClean="0"/>
              <a:t>16-Aug-20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5CA7-38D3-4428-9B84-6F20301C68D1}" type="datetime1">
              <a:rPr lang="en-US" smtClean="0"/>
              <a:t>16-Aug-20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14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9E19-C0EB-4840-9520-F63E0BB13C15}" type="datetime1">
              <a:rPr lang="en-US" smtClean="0"/>
              <a:t>16-Aug-20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4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3ADF-8CA1-4763-B4E0-72C61C7B0579}" type="datetime1">
              <a:rPr lang="en-US" smtClean="0"/>
              <a:t>16-Aug-20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8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5F6FE-BF3C-429B-8487-704C9637E527}" type="datetime1">
              <a:rPr lang="en-US" smtClean="0"/>
              <a:t>16-Aug-20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8B068-3193-456B-90FF-A7B7BDBB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45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lembe29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hyperlink" Target="mailto:adaneabe@g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206673" y="552897"/>
            <a:ext cx="10375727" cy="605993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400" dirty="0">
                <a:solidFill>
                  <a:prstClr val="black"/>
                </a:solidFill>
                <a:latin typeface="Cambria" panose="02040503050406030204" pitchFamily="18" charset="0"/>
              </a:rPr>
              <a:t>International Conference on Nile and Grand Ethiopian Renaissance Dam (GERD)</a:t>
            </a:r>
            <a:endParaRPr lang="en-US" sz="51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0" lvl="0" indent="0" algn="ctr">
              <a:lnSpc>
                <a:spcPct val="120000"/>
              </a:lnSpc>
              <a:buNone/>
            </a:pPr>
            <a:r>
              <a:rPr lang="en-US" sz="42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HYDROLOGIC </a:t>
            </a:r>
            <a:r>
              <a:rPr lang="en-US" sz="42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EVALUATION OF HIGH-RESOLUTION SATELLITE PRECIPITATION PRODUCTS: CASE STUDY ON DABUS WATERSHED, UPPER BLUE NILE BASIN, ETHIOPIA</a:t>
            </a:r>
            <a:endParaRPr lang="en-US" sz="42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lvl="0" indent="0" algn="ctr">
              <a:lnSpc>
                <a:spcPct val="120000"/>
              </a:lnSpc>
              <a:buNone/>
            </a:pPr>
            <a:r>
              <a:rPr lang="en-US" sz="3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Alemshet </a:t>
            </a: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Belayneh</a:t>
            </a:r>
            <a:r>
              <a:rPr lang="en-US" sz="3400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1*</a:t>
            </a: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, Adane Abebe</a:t>
            </a:r>
            <a:r>
              <a:rPr lang="en-US" sz="3400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4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900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3800" baseline="30000" dirty="0" smtClean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en-US" sz="3800" dirty="0" smtClean="0">
                <a:latin typeface="Cambria" panose="02040503050406030204" pitchFamily="18" charset="0"/>
                <a:ea typeface="Cambria" panose="02040503050406030204" pitchFamily="18" charset="0"/>
              </a:rPr>
              <a:t>Department of Water resources and Irrigation Engineering, Institute of Technology, Woldia University, P.O.Box 400 Woldia, Ethiopia, E-Mail: </a:t>
            </a:r>
            <a:r>
              <a:rPr lang="en-US" sz="3800" u="sng" dirty="0" smtClean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alembe29@gmail.com</a:t>
            </a:r>
            <a:r>
              <a:rPr lang="en-US" sz="3800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: +251911587987</a:t>
            </a:r>
            <a:endParaRPr lang="en-US" sz="3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3800" baseline="30000" dirty="0" smtClean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800" dirty="0" smtClean="0">
                <a:latin typeface="Cambria" panose="02040503050406030204" pitchFamily="18" charset="0"/>
                <a:ea typeface="Cambria" panose="02040503050406030204" pitchFamily="18" charset="0"/>
              </a:rPr>
              <a:t>Department </a:t>
            </a:r>
            <a:r>
              <a:rPr lang="en-US" sz="3800" dirty="0">
                <a:latin typeface="Cambria" panose="02040503050406030204" pitchFamily="18" charset="0"/>
                <a:ea typeface="Cambria" panose="02040503050406030204" pitchFamily="18" charset="0"/>
              </a:rPr>
              <a:t>of Water resources and Irrigation Engineering, Institute of Technology, Arba Minch University, P.O.Box 21, Arba Minch, Ethiopia, E-Mail: </a:t>
            </a:r>
            <a:r>
              <a:rPr lang="en-US" sz="3800" u="sng" dirty="0" smtClean="0"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adaneabe@gmail.com</a:t>
            </a:r>
            <a:r>
              <a:rPr lang="en-US" sz="3800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: +251911544432</a:t>
            </a:r>
            <a:endParaRPr lang="en-US" sz="3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5900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   </a:t>
            </a:r>
            <a:r>
              <a:rPr lang="en-US" sz="5900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en-US" sz="4200" dirty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August, 2020</a:t>
            </a:r>
          </a:p>
          <a:p>
            <a:pPr marL="0" lvl="0" indent="0" algn="ctr">
              <a:lnSpc>
                <a:spcPct val="120000"/>
              </a:lnSpc>
              <a:buNone/>
            </a:pPr>
            <a:r>
              <a:rPr lang="en-US" sz="5900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400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                                                                    </a:t>
            </a:r>
            <a:endParaRPr lang="en-US" sz="24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00" b="1" dirty="0" smtClean="0">
                <a:latin typeface="Cambria" panose="02040503050406030204" pitchFamily="18" charset="0"/>
              </a:rPr>
              <a:t>.</a:t>
            </a:r>
            <a:endParaRPr lang="en-US" sz="100" b="1" dirty="0">
              <a:latin typeface="Cambria" panose="0204050305040603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243" y="5054056"/>
            <a:ext cx="1669774" cy="148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5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653" y="205875"/>
            <a:ext cx="10515600" cy="351815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Cambria" panose="02040503050406030204" pitchFamily="18" charset="0"/>
              </a:rPr>
              <a:t>Cont’d</a:t>
            </a:r>
            <a:endParaRPr lang="en-US" sz="3200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27652" y="557689"/>
                <a:ext cx="10426147" cy="5949128"/>
              </a:xfrm>
            </p:spPr>
            <p:txBody>
              <a:bodyPr>
                <a:normAutofit fontScale="62500" lnSpcReduction="20000"/>
              </a:bodyPr>
              <a:lstStyle/>
              <a:p>
                <a:pPr>
                  <a:lnSpc>
                    <a:spcPct val="100000"/>
                  </a:lnSpc>
                  <a:buFont typeface="Wingdings" panose="05000000000000000000" pitchFamily="2" charset="2"/>
                  <a:buChar char="v"/>
                </a:pPr>
                <a:r>
                  <a:rPr lang="en-US" sz="3400" dirty="0" smtClean="0">
                    <a:latin typeface="Cambria" panose="02040503050406030204" pitchFamily="18" charset="0"/>
                    <a:ea typeface="Cambria" panose="02040503050406030204" pitchFamily="18" charset="0"/>
                  </a:rPr>
                  <a:t>After collecting essential information filling and checking quality of data is needed. </a:t>
                </a:r>
                <a:endParaRPr lang="en-US" sz="3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>
                  <a:lnSpc>
                    <a:spcPct val="100000"/>
                  </a:lnSpc>
                  <a:buFont typeface="Wingdings" panose="05000000000000000000" pitchFamily="2" charset="2"/>
                  <a:buChar char="v"/>
                </a:pPr>
                <a:r>
                  <a:rPr lang="en-US" sz="3400" dirty="0" smtClean="0">
                    <a:latin typeface="Cambria" panose="02040503050406030204" pitchFamily="18" charset="0"/>
                    <a:ea typeface="Cambria" panose="02040503050406030204" pitchFamily="18" charset="0"/>
                  </a:rPr>
                  <a:t>Missing of data will be occur due </a:t>
                </a:r>
                <a:r>
                  <a:rPr lang="en-US" sz="3400" dirty="0" smtClean="0">
                    <a:latin typeface="Cambria" panose="02040503050406030204" pitchFamily="18" charset="0"/>
                    <a:ea typeface="Cambria" panose="02040503050406030204" pitchFamily="18" charset="0"/>
                  </a:rPr>
                  <a:t>to, natural </a:t>
                </a:r>
                <a:r>
                  <a:rPr lang="en-US" sz="3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or </a:t>
                </a:r>
                <a:r>
                  <a:rPr lang="en-US" sz="3400" dirty="0" smtClean="0">
                    <a:latin typeface="Cambria" panose="02040503050406030204" pitchFamily="18" charset="0"/>
                    <a:ea typeface="Cambria" panose="02040503050406030204" pitchFamily="18" charset="0"/>
                  </a:rPr>
                  <a:t>man-made </a:t>
                </a:r>
                <a:r>
                  <a:rPr lang="en-US" sz="3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factors </a:t>
                </a:r>
                <a:endParaRPr lang="en-US" sz="3400" dirty="0" smtClean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>
                  <a:lnSpc>
                    <a:spcPct val="100000"/>
                  </a:lnSpc>
                  <a:buFont typeface="Wingdings" panose="05000000000000000000" pitchFamily="2" charset="2"/>
                  <a:buChar char="v"/>
                </a:pPr>
                <a:r>
                  <a:rPr lang="en-US" sz="3400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For this study invers </a:t>
                </a:r>
                <a:r>
                  <a:rPr lang="en-US" sz="3400" dirty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distance weighting (IDW) </a:t>
                </a:r>
                <a:r>
                  <a:rPr lang="en-US" sz="3400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was applied </a:t>
                </a:r>
                <a:r>
                  <a:rPr lang="en-US" sz="3400" dirty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for filling </a:t>
                </a:r>
                <a:r>
                  <a:rPr lang="en-US" sz="3400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the missing </a:t>
                </a:r>
                <a:r>
                  <a:rPr lang="en-US" sz="3400" dirty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data.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3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sz="3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i</m:t>
                        </m:r>
                        <m:r>
                          <a:rPr lang="en-US" sz="3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3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sup>
                      <m:e>
                        <m:f>
                          <m:fPr>
                            <m:ctrlPr>
                              <a:rPr lang="en-US" sz="3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3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wi</m:t>
                            </m:r>
                            <m:r>
                              <a:rPr lang="en-US" sz="3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3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pi</m:t>
                            </m:r>
                            <m:r>
                              <a:rPr lang="en-US" sz="3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num>
                          <m:den>
                            <m:nary>
                              <m:naryPr>
                                <m:chr m:val="∑"/>
                                <m:limLoc m:val="subSup"/>
                                <m:supHide m:val="on"/>
                                <m:ctrlPr>
                                  <a:rPr lang="en-US" sz="3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sty m:val="p"/>
                                  </m:rPr>
                                  <a:rPr lang="en-US" sz="34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i</m:t>
                                </m:r>
                              </m:sub>
                              <m:sup/>
                              <m:e>
                                <m:r>
                                  <m:rPr>
                                    <m:sty m:val="p"/>
                                  </m:rPr>
                                  <a:rPr lang="en-US" sz="34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wi</m:t>
                                </m:r>
                                <m:r>
                                  <a:rPr lang="en-US" sz="34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e>
                            </m:nary>
                          </m:den>
                        </m:f>
                      </m:e>
                    </m:nary>
                  </m:oMath>
                </a14:m>
                <a:r>
                  <a:rPr lang="en-US" sz="34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400" dirty="0" smtClean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400" dirty="0" smtClean="0">
                    <a:latin typeface="Cambria" panose="02040503050406030204" pitchFamily="18" charset="0"/>
                    <a:ea typeface="Cambria" panose="02040503050406030204" pitchFamily="18" charset="0"/>
                  </a:rPr>
                  <a:t>W</a:t>
                </a:r>
                <a:r>
                  <a:rPr lang="en-US" sz="3400" dirty="0" smtClean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here</a:t>
                </a:r>
                <a:r>
                  <a:rPr lang="en-US" sz="3400" dirty="0" smtClean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, w</a:t>
                </a:r>
                <a:r>
                  <a:rPr lang="en-US" sz="3400" baseline="-25000" dirty="0" smtClean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i </a:t>
                </a:r>
                <a:r>
                  <a:rPr lang="en-US" sz="34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3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34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di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3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sup>
                        </m:sSup>
                        <m:r>
                          <a:rPr lang="en-US" sz="3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  <m:r>
                      <a:rPr lang="en-US" sz="34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3400" b="0" dirty="0" smtClean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4000" b="1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Checking </a:t>
                </a:r>
                <a:r>
                  <a:rPr lang="en-US" sz="4000" b="1" dirty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Homogeneity of Meteorological </a:t>
                </a:r>
                <a:r>
                  <a:rPr lang="en-US" sz="4000" b="1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Stations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v"/>
                </a:pP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The </a:t>
                </a:r>
                <a:r>
                  <a:rPr lang="en-US" sz="3200" dirty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selected rainfall stations 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were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 non-</a:t>
                </a:r>
                <a:r>
                  <a:rPr lang="en-US" sz="3200" dirty="0" err="1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dimensionaised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3200" dirty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and </a:t>
                </a:r>
                <a:endParaRPr lang="en-US" sz="3200" dirty="0" smtClean="0">
                  <a:solidFill>
                    <a:srgbClr val="000000"/>
                  </a:solidFill>
                  <a:latin typeface="Cambria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plotted </a:t>
                </a:r>
                <a:r>
                  <a:rPr lang="en-US" sz="3200" dirty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together to 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analyze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3200" dirty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their homogeneity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.</a:t>
                </a:r>
                <a:endParaRPr lang="en-US" sz="3200" dirty="0">
                  <a:solidFill>
                    <a:srgbClr val="000000"/>
                  </a:solidFill>
                  <a:latin typeface="Cambria" panose="02040503050406030204" pitchFamily="18" charset="0"/>
                </a:endParaRP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v"/>
                </a:pPr>
                <a:r>
                  <a:rPr lang="en-US" sz="3200" dirty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The maximum rainfall occurs 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between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3200" dirty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May to September in all stations 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which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2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3200" dirty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shows the homogeneity of the stations.</a:t>
                </a:r>
                <a:br>
                  <a:rPr lang="en-US" sz="3200" dirty="0">
                    <a:solidFill>
                      <a:srgbClr val="000000"/>
                    </a:solidFill>
                    <a:latin typeface="Cambria" panose="02040503050406030204" pitchFamily="18" charset="0"/>
                  </a:rPr>
                </a:br>
                <a:endParaRPr lang="en-US" sz="3200" dirty="0" smtClean="0">
                  <a:latin typeface="Cambria" panose="02040503050406030204" pitchFamily="18" charset="0"/>
                </a:endParaRPr>
              </a:p>
              <a:p>
                <a:pPr marL="0" marR="0" indent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dirty="0" smtClean="0">
                    <a:latin typeface="Cambria" panose="02040503050406030204" pitchFamily="18" charset="0"/>
                  </a:rPr>
                  <a:t>                                                                      </a:t>
                </a:r>
              </a:p>
              <a:p>
                <a:pPr>
                  <a:buFont typeface="Wingdings" panose="05000000000000000000" pitchFamily="2" charset="2"/>
                  <a:buChar char="v"/>
                </a:pPr>
                <a:endParaRPr lang="en-US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7652" y="557689"/>
                <a:ext cx="10426147" cy="5949128"/>
              </a:xfrm>
              <a:blipFill rotWithShape="0">
                <a:blip r:embed="rId2"/>
                <a:stretch>
                  <a:fillRect l="-585" t="-1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15</a:t>
            </a:r>
            <a:endParaRPr lang="en-US" sz="1800" dirty="0">
              <a:latin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453" y="2653057"/>
            <a:ext cx="5380382" cy="34886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737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090" y="455026"/>
            <a:ext cx="10500986" cy="279008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9530" y="734034"/>
            <a:ext cx="9444919" cy="54679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Checking Consistency of Meteorological Stations</a:t>
            </a:r>
            <a:r>
              <a:rPr lang="en-US" sz="2000" dirty="0" smtClean="0">
                <a:solidFill>
                  <a:srgbClr val="000000"/>
                </a:solidFill>
                <a:latin typeface="Cambria" panose="02040503050406030204" pitchFamily="18" charset="0"/>
              </a:rPr>
              <a:t/>
            </a:r>
            <a:br>
              <a:rPr lang="en-US" sz="2000" dirty="0" smtClean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en-US" sz="2000" dirty="0" smtClean="0">
                <a:solidFill>
                  <a:srgbClr val="000000"/>
                </a:solidFill>
                <a:latin typeface="Cambria" panose="02040503050406030204" pitchFamily="18" charset="0"/>
              </a:rPr>
              <a:t/>
            </a:r>
            <a:br>
              <a:rPr lang="en-US" sz="2000" dirty="0" smtClean="0">
                <a:solidFill>
                  <a:srgbClr val="000000"/>
                </a:solidFill>
                <a:latin typeface="Cambria" panose="02040503050406030204" pitchFamily="18" charset="0"/>
              </a:rPr>
            </a:br>
            <a:endParaRPr lang="en-US" sz="2000" dirty="0" smtClean="0">
              <a:latin typeface="Cambria" panose="02040503050406030204" pitchFamily="18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latin typeface="Cambria" panose="02040503050406030204" pitchFamily="18" charset="0"/>
              </a:rPr>
              <a:t>                          </a:t>
            </a:r>
          </a:p>
          <a:p>
            <a:pPr marL="0" indent="0">
              <a:buNone/>
            </a:pPr>
            <a:r>
              <a:rPr lang="en-US" sz="1800" dirty="0" smtClean="0">
                <a:latin typeface="Cambria" panose="02040503050406030204" pitchFamily="18" charset="0"/>
              </a:rPr>
              <a:t>                           </a:t>
            </a:r>
            <a:r>
              <a:rPr lang="en-US" sz="1600" dirty="0" smtClean="0">
                <a:latin typeface="Cambria" panose="02040503050406030204" pitchFamily="18" charset="0"/>
              </a:rPr>
              <a:t>                                  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Done using double mass curve analysis.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The selected stations were consistent since the graph of the plot forms straight line without break.</a:t>
            </a:r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17</a:t>
            </a:r>
            <a:endParaRPr lang="en-US" sz="1800" dirty="0">
              <a:latin typeface="Cambria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530" y="1321797"/>
            <a:ext cx="8653670" cy="33168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467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5775" y="507964"/>
            <a:ext cx="10515600" cy="382976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7496" y="382399"/>
            <a:ext cx="9713299" cy="620393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en-US" sz="3800" b="1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45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</a:t>
            </a:r>
            <a:r>
              <a:rPr lang="en-US" sz="36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Stream 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</a:rPr>
              <a:t>flow Homogeneity Test</a:t>
            </a:r>
            <a:r>
              <a:rPr lang="en-US" sz="3100" dirty="0">
                <a:solidFill>
                  <a:srgbClr val="000000"/>
                </a:solidFill>
              </a:rPr>
              <a:t/>
            </a:r>
            <a:br>
              <a:rPr lang="en-US" sz="3100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endParaRPr lang="en-US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600" dirty="0" smtClean="0"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3400" dirty="0" smtClean="0"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3400" dirty="0" smtClean="0">
                <a:latin typeface="Cambria" panose="02040503050406030204" pitchFamily="18" charset="0"/>
              </a:rPr>
              <a:t>Done </a:t>
            </a:r>
            <a:r>
              <a:rPr lang="en-US" sz="3400" dirty="0" smtClean="0">
                <a:latin typeface="Cambria" panose="02040503050406030204" pitchFamily="18" charset="0"/>
              </a:rPr>
              <a:t>using Rainbow software.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3400" dirty="0" smtClean="0">
                <a:latin typeface="Cambria" panose="02040503050406030204" pitchFamily="18" charset="0"/>
              </a:rPr>
              <a:t>The rescaled cumulative deviations from the mean would not crossed one of the horizontal 90, 95 and 99% probabilities lines, which shows the homogeneity of the annual data series.</a:t>
            </a:r>
            <a:endParaRPr lang="en-US" sz="34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b="1" dirty="0" smtClean="0">
                <a:latin typeface="Cambria" panose="02040503050406030204" pitchFamily="18" charset="0"/>
              </a:rPr>
              <a:t>18</a:t>
            </a:r>
            <a:endParaRPr lang="en-US" sz="1800" b="1" dirty="0">
              <a:latin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843" y="1309073"/>
            <a:ext cx="8256105" cy="3262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757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4312" y="581889"/>
            <a:ext cx="10201405" cy="363254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4312" y="489124"/>
            <a:ext cx="9657568" cy="556155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1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12800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128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12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Processing </a:t>
            </a:r>
            <a:r>
              <a:rPr lang="en-US" sz="11200" b="1" dirty="0">
                <a:solidFill>
                  <a:srgbClr val="000000"/>
                </a:solidFill>
                <a:latin typeface="Cambria" panose="02040503050406030204" pitchFamily="18" charset="0"/>
              </a:rPr>
              <a:t>of Satellite Rainfall </a:t>
            </a:r>
            <a:r>
              <a:rPr lang="en-US" sz="112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Estimates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5844</a:t>
            </a:r>
            <a:r>
              <a:rPr lang="en-US" sz="96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files for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each of the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satellite rainfall estimates were downloaded.</a:t>
            </a:r>
          </a:p>
          <a:p>
            <a:pPr lvl="3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TMPA_3B42v7</a:t>
            </a:r>
          </a:p>
          <a:p>
            <a:pPr lvl="3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CHIRPS_2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Those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estimates were obtained on a Network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Common Data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Form (NetCDF) gridded format.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Then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96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Panoply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NetCDF data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viewer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was used to extract the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rainfall data in suitable format for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further analysis.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Bias correction of  Satellite rainfall products were  performed using power transformation methods.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P</a:t>
            </a:r>
            <a:r>
              <a:rPr lang="en-US" sz="9600" baseline="30000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*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 = a × P</a:t>
            </a:r>
            <a:r>
              <a:rPr lang="en-US" sz="9600" baseline="30000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b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where, a and b are constants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/>
            </a:r>
            <a:b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en-US" sz="12800" dirty="0">
                <a:solidFill>
                  <a:srgbClr val="000000"/>
                </a:solidFill>
                <a:latin typeface="Cambria" panose="02040503050406030204" pitchFamily="18" charset="0"/>
              </a:rPr>
              <a:t/>
            </a:r>
            <a:br>
              <a:rPr lang="en-US" sz="12800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endParaRPr lang="en-US" sz="128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19</a:t>
            </a:r>
            <a:endParaRPr lang="en-US" sz="1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17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980" y="463551"/>
            <a:ext cx="3932237" cy="501041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1085045" y="535436"/>
            <a:ext cx="6071129" cy="564227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en-US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600" b="1" dirty="0" smtClean="0">
                <a:latin typeface="Cambria" panose="02040503050406030204" pitchFamily="18" charset="0"/>
              </a:rPr>
              <a:t>                   </a:t>
            </a:r>
            <a:r>
              <a:rPr lang="en-US" sz="3300" b="1" dirty="0" smtClean="0">
                <a:latin typeface="Cambria" panose="02040503050406030204" pitchFamily="18" charset="0"/>
              </a:rPr>
              <a:t>Model Setup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3100" dirty="0" smtClean="0">
                <a:latin typeface="Cambria" panose="02040503050406030204" pitchFamily="18" charset="0"/>
              </a:rPr>
              <a:t>HEC-HMS model contain</a:t>
            </a:r>
            <a:r>
              <a:rPr lang="en-US" sz="3100" b="1" dirty="0" smtClean="0">
                <a:latin typeface="Cambria" panose="02040503050406030204" pitchFamily="18" charset="0"/>
              </a:rPr>
              <a:t> four </a:t>
            </a:r>
            <a:r>
              <a:rPr lang="en-US" sz="3100" dirty="0" smtClean="0">
                <a:latin typeface="Cambria" panose="02040503050406030204" pitchFamily="18" charset="0"/>
              </a:rPr>
              <a:t>components;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100" dirty="0">
                <a:latin typeface="Cambria" panose="02040503050406030204" pitchFamily="18" charset="0"/>
                <a:ea typeface="Calibri" panose="020F0502020204030204" pitchFamily="34" charset="0"/>
              </a:rPr>
              <a:t>basin </a:t>
            </a:r>
            <a:r>
              <a:rPr lang="en-US" sz="3100" dirty="0" smtClean="0">
                <a:latin typeface="Cambria" panose="02040503050406030204" pitchFamily="18" charset="0"/>
                <a:ea typeface="Calibri" panose="020F0502020204030204" pitchFamily="34" charset="0"/>
              </a:rPr>
              <a:t>model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100" dirty="0" smtClean="0">
                <a:latin typeface="Cambria" panose="02040503050406030204" pitchFamily="18" charset="0"/>
                <a:ea typeface="Calibri" panose="020F0502020204030204" pitchFamily="34" charset="0"/>
              </a:rPr>
              <a:t>meteorological model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100" dirty="0" smtClean="0">
                <a:latin typeface="Cambria" panose="02040503050406030204" pitchFamily="18" charset="0"/>
                <a:ea typeface="Calibri" panose="020F0502020204030204" pitchFamily="34" charset="0"/>
              </a:rPr>
              <a:t>control </a:t>
            </a:r>
            <a:r>
              <a:rPr lang="en-US" sz="3100" dirty="0">
                <a:latin typeface="Cambria" panose="02040503050406030204" pitchFamily="18" charset="0"/>
                <a:ea typeface="Calibri" panose="020F0502020204030204" pitchFamily="34" charset="0"/>
              </a:rPr>
              <a:t>specification and </a:t>
            </a:r>
            <a:endParaRPr lang="en-US" sz="3100" dirty="0" smtClean="0"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100" dirty="0" smtClean="0">
                <a:latin typeface="Cambria" panose="02040503050406030204" pitchFamily="18" charset="0"/>
                <a:ea typeface="Calibri" panose="020F0502020204030204" pitchFamily="34" charset="0"/>
              </a:rPr>
              <a:t>input </a:t>
            </a:r>
            <a:r>
              <a:rPr lang="en-US" sz="3100" dirty="0">
                <a:latin typeface="Cambria" panose="02040503050406030204" pitchFamily="18" charset="0"/>
                <a:ea typeface="Calibri" panose="020F0502020204030204" pitchFamily="34" charset="0"/>
              </a:rPr>
              <a:t>data</a:t>
            </a:r>
            <a:endParaRPr lang="en-US" sz="3100" dirty="0" smtClean="0">
              <a:latin typeface="Cambria" panose="02040503050406030204" pitchFamily="18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3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HEC-GeoHMS and </a:t>
            </a:r>
            <a:r>
              <a:rPr lang="en-US" sz="31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Arc-Hydro were used to delineate sub-basins and other watershed features from DEM </a:t>
            </a:r>
            <a:r>
              <a:rPr lang="en-US" sz="3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the </a:t>
            </a:r>
            <a:r>
              <a:rPr lang="en-US" sz="31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area. 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3100" dirty="0" smtClean="0">
                <a:latin typeface="Cambria" panose="02040503050406030204" pitchFamily="18" charset="0"/>
                <a:ea typeface="Calibri" panose="020F0502020204030204" pitchFamily="34" charset="0"/>
              </a:rPr>
              <a:t>Input </a:t>
            </a:r>
            <a:r>
              <a:rPr lang="en-US" sz="3100" dirty="0">
                <a:latin typeface="Cambria" panose="02040503050406030204" pitchFamily="18" charset="0"/>
                <a:ea typeface="Calibri" panose="020F0502020204030204" pitchFamily="34" charset="0"/>
              </a:rPr>
              <a:t>data to </a:t>
            </a:r>
            <a:r>
              <a:rPr lang="en-US" sz="3100" dirty="0" smtClean="0">
                <a:latin typeface="Cambria" panose="02040503050406030204" pitchFamily="18" charset="0"/>
                <a:ea typeface="Calibri" panose="020F0502020204030204" pitchFamily="34" charset="0"/>
              </a:rPr>
              <a:t>HEC-HMS were pre-process </a:t>
            </a:r>
            <a:r>
              <a:rPr lang="en-US" sz="3100" dirty="0">
                <a:latin typeface="Cambria" panose="02040503050406030204" pitchFamily="18" charset="0"/>
                <a:ea typeface="Calibri" panose="020F0502020204030204" pitchFamily="34" charset="0"/>
              </a:rPr>
              <a:t>using </a:t>
            </a:r>
            <a:r>
              <a:rPr lang="en-US" sz="3100" dirty="0" smtClean="0">
                <a:latin typeface="Cambria" panose="02040503050406030204" pitchFamily="18" charset="0"/>
                <a:ea typeface="Calibri" panose="020F0502020204030204" pitchFamily="34" charset="0"/>
              </a:rPr>
              <a:t>HEC-GeoHMS under GIS environment</a:t>
            </a:r>
            <a:r>
              <a:rPr lang="en-US" sz="2800" dirty="0" smtClean="0">
                <a:latin typeface="Cambria" panose="02040503050406030204" pitchFamily="18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en-US" sz="3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32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20</a:t>
            </a:r>
            <a:endParaRPr lang="en-US" sz="1800" dirty="0">
              <a:latin typeface="Cambria" panose="020405030504060302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174" y="964592"/>
            <a:ext cx="4197626" cy="48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4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2555" y="654580"/>
            <a:ext cx="10515600" cy="418686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427" y="270225"/>
            <a:ext cx="8605381" cy="57255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b="1" dirty="0" smtClean="0">
                <a:latin typeface="Cambria" panose="02040503050406030204" pitchFamily="18" charset="0"/>
              </a:rPr>
              <a:t>Sensitivity Analysis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Sensitivity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analysis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used to select parameters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of the hydrologic model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that have highest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impact on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model result.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sensitivity analysis can be local or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global.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HEC-HMS (GUI) model was used to identify the sensitive parameter using local</a:t>
            </a:r>
            <a:r>
              <a:rPr lang="en-US" sz="2400" b="1" dirty="0" smtClean="0"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analysis method.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Max –ve or +ve Objective sensitivity function value has high impact on model result.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4000" b="1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21</a:t>
            </a:r>
            <a:endParaRPr lang="en-US" sz="1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4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290" y="627912"/>
            <a:ext cx="10339192" cy="398962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860" y="1026874"/>
            <a:ext cx="9462052" cy="551203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1200" b="1" dirty="0" smtClean="0">
                <a:latin typeface="Cambria" panose="02040503050406030204" pitchFamily="18" charset="0"/>
              </a:rPr>
              <a:t>Model Calibration and Validation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Calibration </a:t>
            </a:r>
            <a:r>
              <a:rPr lang="en-US" sz="9600" dirty="0">
                <a:latin typeface="Times New Roman" panose="02020603050405020304" pitchFamily="18" charset="0"/>
                <a:ea typeface="Calibri" panose="020F0502020204030204" pitchFamily="34" charset="0"/>
              </a:rPr>
              <a:t>is </a:t>
            </a:r>
            <a:r>
              <a:rPr lang="en-US" sz="9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 process </a:t>
            </a:r>
            <a:r>
              <a:rPr lang="en-US" sz="9600" dirty="0">
                <a:latin typeface="Times New Roman" panose="02020603050405020304" pitchFamily="18" charset="0"/>
                <a:ea typeface="Calibri" panose="020F0502020204030204" pitchFamily="34" charset="0"/>
              </a:rPr>
              <a:t>of changing model parameter values until model results match acceptably the observed </a:t>
            </a:r>
            <a:r>
              <a:rPr lang="en-US" sz="9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data.</a:t>
            </a:r>
            <a:endParaRPr lang="en-US" sz="9600" dirty="0" smtClean="0">
              <a:latin typeface="Cambria" panose="020405030504060302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Validation </a:t>
            </a:r>
            <a:r>
              <a:rPr lang="en-US" sz="9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 </a:t>
            </a:r>
            <a:r>
              <a:rPr lang="en-US" sz="9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testing </a:t>
            </a:r>
            <a:r>
              <a:rPr lang="en-US" sz="9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model capability to simulate observed </a:t>
            </a:r>
            <a:r>
              <a:rPr lang="en-US" sz="9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data.</a:t>
            </a:r>
            <a:endParaRPr lang="en-US" sz="9600" dirty="0" smtClean="0">
              <a:latin typeface="Cambria" panose="020405030504060302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split sample procedure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of </a:t>
            </a:r>
            <a:r>
              <a:rPr lang="en-US" sz="96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daily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stream flow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data were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used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2000 for “warm-up” to mitigate unknown initial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conditions.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2001-2010 for calibration  and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2011-2015 for validation.</a:t>
            </a:r>
            <a:r>
              <a:rPr lang="en-US" sz="11200" dirty="0">
                <a:solidFill>
                  <a:srgbClr val="000000"/>
                </a:solidFill>
                <a:latin typeface="Cambria" panose="02040503050406030204" pitchFamily="18" charset="0"/>
              </a:rPr>
              <a:t/>
            </a:r>
            <a:br>
              <a:rPr lang="en-US" sz="11200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en-US" sz="11200" dirty="0">
                <a:solidFill>
                  <a:srgbClr val="000000"/>
                </a:solidFill>
                <a:latin typeface="Cambria" panose="02040503050406030204" pitchFamily="18" charset="0"/>
              </a:rPr>
              <a:t/>
            </a:r>
            <a:br>
              <a:rPr lang="en-US" sz="11200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en-US" sz="11200" dirty="0">
                <a:solidFill>
                  <a:srgbClr val="000000"/>
                </a:solidFill>
                <a:latin typeface="Cambria" panose="02040503050406030204" pitchFamily="18" charset="0"/>
              </a:rPr>
              <a:t/>
            </a:r>
            <a:br>
              <a:rPr lang="en-US" sz="11200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endParaRPr lang="en-US" sz="112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22</a:t>
            </a:r>
            <a:endParaRPr lang="en-US" sz="1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70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359" y="445609"/>
            <a:ext cx="10515600" cy="461593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1222" y="676406"/>
            <a:ext cx="8744256" cy="5330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Cambria" panose="02040503050406030204" pitchFamily="18" charset="0"/>
              </a:rPr>
              <a:t>Model </a:t>
            </a:r>
            <a:r>
              <a:rPr lang="en-US" b="1" dirty="0">
                <a:latin typeface="Cambria" panose="02040503050406030204" pitchFamily="18" charset="0"/>
              </a:rPr>
              <a:t>P</a:t>
            </a:r>
            <a:r>
              <a:rPr lang="en-US" b="1" dirty="0" smtClean="0">
                <a:latin typeface="Cambria" panose="02040503050406030204" pitchFamily="18" charset="0"/>
              </a:rPr>
              <a:t>erformance Evaluation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R</a:t>
            </a:r>
            <a:r>
              <a:rPr lang="en-US" sz="2400" baseline="30000" dirty="0" smtClean="0">
                <a:latin typeface="Cambria" panose="02040503050406030204" pitchFamily="18" charset="0"/>
              </a:rPr>
              <a:t>2</a:t>
            </a:r>
            <a:r>
              <a:rPr lang="en-US" sz="2400" dirty="0">
                <a:latin typeface="Cambria" panose="02040503050406030204" pitchFamily="18" charset="0"/>
              </a:rPr>
              <a:t>,</a:t>
            </a:r>
            <a:r>
              <a:rPr lang="en-US" sz="2400" dirty="0" smtClean="0">
                <a:latin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</a:rPr>
              <a:t>describes the proportion of the </a:t>
            </a:r>
            <a:r>
              <a:rPr lang="en-US" sz="2400" b="1" dirty="0">
                <a:latin typeface="Cambria" panose="02040503050406030204" pitchFamily="18" charset="0"/>
              </a:rPr>
              <a:t>total variance </a:t>
            </a:r>
            <a:r>
              <a:rPr lang="en-US" sz="2400" dirty="0">
                <a:latin typeface="Cambria" panose="02040503050406030204" pitchFamily="18" charset="0"/>
              </a:rPr>
              <a:t>in </a:t>
            </a:r>
            <a:r>
              <a:rPr lang="en-US" sz="2400" dirty="0" smtClean="0">
                <a:latin typeface="Cambria" panose="02040503050406030204" pitchFamily="18" charset="0"/>
              </a:rPr>
              <a:t>the observed </a:t>
            </a:r>
            <a:r>
              <a:rPr lang="en-US" sz="2400" dirty="0">
                <a:latin typeface="Cambria" panose="02040503050406030204" pitchFamily="18" charset="0"/>
              </a:rPr>
              <a:t>data that can be explained by the model.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E</a:t>
            </a:r>
            <a:r>
              <a:rPr lang="en-US" sz="18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NS</a:t>
            </a:r>
            <a:r>
              <a:rPr lang="en-US" sz="2400" dirty="0" smtClean="0">
                <a:latin typeface="Cambria" panose="02040503050406030204" pitchFamily="18" charset="0"/>
              </a:rPr>
              <a:t>, indicates the degree of</a:t>
            </a:r>
            <a:r>
              <a:rPr lang="en-US" sz="2400" b="1" dirty="0" smtClean="0">
                <a:latin typeface="Cambria" panose="02040503050406030204" pitchFamily="18" charset="0"/>
              </a:rPr>
              <a:t> fitness </a:t>
            </a:r>
            <a:r>
              <a:rPr lang="en-US" sz="2400" dirty="0" smtClean="0">
                <a:latin typeface="Cambria" panose="02040503050406030204" pitchFamily="18" charset="0"/>
              </a:rPr>
              <a:t>of the observed and simulated hydrographs.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PBIAS</a:t>
            </a:r>
            <a:r>
              <a:rPr lang="en-US" sz="2400" dirty="0">
                <a:latin typeface="Cambria" panose="02040503050406030204" pitchFamily="18" charset="0"/>
              </a:rPr>
              <a:t>, measures the </a:t>
            </a:r>
            <a:r>
              <a:rPr lang="en-US" sz="2400" b="1" dirty="0">
                <a:latin typeface="Cambria" panose="02040503050406030204" pitchFamily="18" charset="0"/>
              </a:rPr>
              <a:t>average tendency </a:t>
            </a:r>
            <a:r>
              <a:rPr lang="en-US" sz="2400" dirty="0">
                <a:latin typeface="Cambria" panose="02040503050406030204" pitchFamily="18" charset="0"/>
              </a:rPr>
              <a:t>of the </a:t>
            </a:r>
            <a:r>
              <a:rPr lang="en-US" sz="2400" dirty="0" smtClean="0">
                <a:latin typeface="Cambria" panose="02040503050406030204" pitchFamily="18" charset="0"/>
              </a:rPr>
              <a:t>simulated data </a:t>
            </a:r>
            <a:r>
              <a:rPr lang="en-US" sz="2400" dirty="0">
                <a:latin typeface="Cambria" panose="02040503050406030204" pitchFamily="18" charset="0"/>
              </a:rPr>
              <a:t>to be larger or smaller than </a:t>
            </a:r>
            <a:r>
              <a:rPr lang="en-US" sz="2400" dirty="0" smtClean="0">
                <a:latin typeface="Cambria" panose="02040503050406030204" pitchFamily="18" charset="0"/>
              </a:rPr>
              <a:t>observed data.</a:t>
            </a:r>
            <a:endParaRPr lang="en-US" sz="2400" b="1" dirty="0" smtClean="0">
              <a:latin typeface="Cambria" panose="020405030504060302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PEPF and RVE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b="1" dirty="0" smtClean="0">
              <a:latin typeface="Cambria" panose="020405030504060302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3200" b="1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23</a:t>
            </a:r>
            <a:endParaRPr lang="en-US" sz="1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3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869" y="427887"/>
            <a:ext cx="9157254" cy="549275"/>
          </a:xfrm>
        </p:spPr>
        <p:txBody>
          <a:bodyPr>
            <a:noAutofit/>
          </a:bodyPr>
          <a:lstStyle/>
          <a:p>
            <a:pPr lvl="0" algn="ctr">
              <a:spcBef>
                <a:spcPts val="1000"/>
              </a:spcBef>
            </a:pPr>
            <a:r>
              <a:rPr lang="en-US" sz="2800" dirty="0" smtClean="0">
                <a:solidFill>
                  <a:srgbClr val="000000"/>
                </a:solidFill>
                <a:latin typeface="Wingdings 2" panose="05020102010507070707" pitchFamily="18" charset="2"/>
              </a:rPr>
              <a:t/>
            </a:r>
            <a:br>
              <a:rPr lang="en-US" sz="2800" dirty="0" smtClean="0">
                <a:solidFill>
                  <a:srgbClr val="000000"/>
                </a:solidFill>
                <a:latin typeface="Wingdings 2" panose="05020102010507070707" pitchFamily="18" charset="2"/>
              </a:rPr>
            </a:br>
            <a:r>
              <a:rPr lang="en-US" sz="2800" dirty="0" smtClean="0">
                <a:solidFill>
                  <a:srgbClr val="000000"/>
                </a:solidFill>
                <a:latin typeface="Wingdings 2" panose="05020102010507070707" pitchFamily="18" charset="2"/>
              </a:rPr>
              <a:t> </a:t>
            </a:r>
            <a:r>
              <a:rPr lang="en-US" sz="28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Results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</a:rPr>
              <a:t>and Discussions</a:t>
            </a:r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/>
            </a:r>
            <a:b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3753" y="212034"/>
            <a:ext cx="9157253" cy="597673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34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              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</a:t>
            </a:r>
          </a:p>
          <a:p>
            <a:pPr marL="0" indent="0">
              <a:lnSpc>
                <a:spcPct val="220000"/>
              </a:lnSpc>
              <a:buNone/>
            </a:pPr>
            <a:r>
              <a:rPr lang="en-US" sz="112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</a:t>
            </a:r>
            <a:r>
              <a:rPr lang="en-US" sz="112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Performance of Satellite Rainfall Estimates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Both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of the selected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satellite rainfall products were underestimated and overestimated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rainfall.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Cambria" panose="02040503050406030204" pitchFamily="18" charset="0"/>
                <a:ea typeface="Calibri" panose="020F0502020204030204" pitchFamily="34" charset="0"/>
              </a:rPr>
              <a:t>In-situ and TMPA_3B42v7 </a:t>
            </a:r>
            <a:r>
              <a:rPr lang="en-US" sz="9600" dirty="0">
                <a:latin typeface="Cambria" panose="02040503050406030204" pitchFamily="18" charset="0"/>
                <a:ea typeface="Calibri" panose="020F0502020204030204" pitchFamily="34" charset="0"/>
              </a:rPr>
              <a:t>satellite </a:t>
            </a:r>
            <a:r>
              <a:rPr lang="en-US" sz="9600" dirty="0" smtClean="0">
                <a:latin typeface="Cambria" panose="02040503050406030204" pitchFamily="18" charset="0"/>
                <a:ea typeface="Calibri" panose="020F0502020204030204" pitchFamily="34" charset="0"/>
              </a:rPr>
              <a:t>rainfall </a:t>
            </a:r>
            <a:r>
              <a:rPr lang="en-US" sz="9600" dirty="0">
                <a:latin typeface="Cambria" panose="02040503050406030204" pitchFamily="18" charset="0"/>
                <a:ea typeface="Calibri" panose="020F0502020204030204" pitchFamily="34" charset="0"/>
              </a:rPr>
              <a:t>products showed higher difference in </a:t>
            </a:r>
            <a:r>
              <a:rPr lang="en-US" sz="9600" dirty="0" smtClean="0">
                <a:latin typeface="Cambria" panose="02040503050406030204" pitchFamily="18" charset="0"/>
                <a:ea typeface="Calibri" panose="020F0502020204030204" pitchFamily="34" charset="0"/>
              </a:rPr>
              <a:t>Assosa and Kiltukara stations.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In-situ and CHIRPS_2 satellite rainfall products were indicated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wider difference in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Begie and Abadie stations. </a:t>
            </a:r>
            <a:r>
              <a:rPr lang="en-US" sz="9600" b="1" dirty="0">
                <a:latin typeface="Cambria" panose="02040503050406030204" pitchFamily="18" charset="0"/>
              </a:rPr>
              <a:t> </a:t>
            </a:r>
            <a:endParaRPr lang="en-US" sz="9600" b="1" dirty="0" smtClean="0">
              <a:latin typeface="Cambria" panose="020405030504060302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Cambria" panose="02040503050406030204" pitchFamily="18" charset="0"/>
                <a:ea typeface="Calibri" panose="020F0502020204030204" pitchFamily="34" charset="0"/>
              </a:rPr>
              <a:t>The difference </a:t>
            </a:r>
            <a:r>
              <a:rPr lang="en-US" sz="9600" dirty="0">
                <a:latin typeface="Cambria" panose="02040503050406030204" pitchFamily="18" charset="0"/>
                <a:ea typeface="Calibri" panose="020F0502020204030204" pitchFamily="34" charset="0"/>
              </a:rPr>
              <a:t>between in-situ and satellite </a:t>
            </a:r>
            <a:r>
              <a:rPr lang="en-US" sz="9600" dirty="0" smtClean="0">
                <a:latin typeface="Cambria" panose="02040503050406030204" pitchFamily="18" charset="0"/>
                <a:ea typeface="Calibri" panose="020F0502020204030204" pitchFamily="34" charset="0"/>
              </a:rPr>
              <a:t>rainfall </a:t>
            </a:r>
            <a:r>
              <a:rPr lang="en-US" sz="9600" dirty="0">
                <a:latin typeface="Cambria" panose="02040503050406030204" pitchFamily="18" charset="0"/>
                <a:ea typeface="Calibri" panose="020F0502020204030204" pitchFamily="34" charset="0"/>
              </a:rPr>
              <a:t>estimates showed elevation dependent </a:t>
            </a:r>
            <a:r>
              <a:rPr lang="en-US" sz="9600" dirty="0" smtClean="0">
                <a:latin typeface="Cambria" panose="02040503050406030204" pitchFamily="18" charset="0"/>
                <a:ea typeface="Calibri" panose="020F0502020204030204" pitchFamily="34" charset="0"/>
              </a:rPr>
              <a:t>trends</a:t>
            </a:r>
            <a:r>
              <a:rPr lang="en-US" sz="9600" dirty="0" smtClean="0">
                <a:latin typeface="Cambria" panose="02040503050406030204" pitchFamily="18" charset="0"/>
                <a:ea typeface="Calibri" panose="020F0502020204030204" pitchFamily="34" charset="0"/>
              </a:rPr>
              <a:t>.</a:t>
            </a:r>
            <a:endParaRPr lang="en-US" sz="9600" b="1" dirty="0" smtClean="0">
              <a:latin typeface="Cambria" panose="020405030504060302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/>
            </a:r>
            <a:b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9600" b="1" dirty="0">
                <a:solidFill>
                  <a:srgbClr val="000000"/>
                </a:solidFill>
                <a:latin typeface="Cambria" panose="02040503050406030204" pitchFamily="18" charset="0"/>
              </a:rPr>
              <a:t/>
            </a:r>
            <a:br>
              <a:rPr lang="en-US" sz="9600" b="1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endParaRPr lang="en-US" sz="9600" b="1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25</a:t>
            </a:r>
            <a:endParaRPr lang="en-US" sz="1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85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35" y="513567"/>
            <a:ext cx="10515600" cy="361383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5948" y="331004"/>
            <a:ext cx="9528313" cy="62079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8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</a:t>
            </a:r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Modeling with in-situ Rainfall Data </a:t>
            </a:r>
            <a:endParaRPr lang="en-US" sz="3300" b="1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</a:rPr>
              <a:t>Sensitivity </a:t>
            </a:r>
            <a:r>
              <a:rPr lang="en-US" sz="24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Analysis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Lag time (L.T)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Initial abstraction(I.ab)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Initial discharge (I.D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Based on the value of objective sensitive function L.T was ranked as most sensitive flow parameter.  </a:t>
            </a:r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26</a:t>
            </a:r>
            <a:endParaRPr lang="en-US" sz="1800" dirty="0">
              <a:latin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036" y="1369875"/>
            <a:ext cx="5085567" cy="32683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927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609" y="287162"/>
            <a:ext cx="10515600" cy="849899"/>
          </a:xfrm>
        </p:spPr>
        <p:txBody>
          <a:bodyPr>
            <a:normAutofit fontScale="90000"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en-US" dirty="0" smtClean="0">
                <a:solidFill>
                  <a:prstClr val="black"/>
                </a:solidFill>
                <a:latin typeface="Cambria" panose="02040503050406030204" pitchFamily="18" charset="0"/>
              </a:rPr>
              <a:t/>
            </a:r>
            <a:br>
              <a:rPr lang="en-US" dirty="0" smtClean="0">
                <a:solidFill>
                  <a:prstClr val="black"/>
                </a:solidFill>
                <a:latin typeface="Cambria" panose="02040503050406030204" pitchFamily="18" charset="0"/>
              </a:rPr>
            </a:br>
            <a:r>
              <a:rPr lang="en-US" sz="3600" dirty="0" smtClean="0">
                <a:solidFill>
                  <a:srgbClr val="000000"/>
                </a:solidFill>
                <a:latin typeface="Wingdings 2" panose="05020102010507070707" pitchFamily="18" charset="2"/>
              </a:rPr>
              <a:t> </a:t>
            </a:r>
            <a:r>
              <a:rPr lang="en-US" sz="31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Introduction</a:t>
            </a: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</a:rPr>
              <a:t/>
            </a:r>
            <a:br>
              <a:rPr lang="en-US" dirty="0">
                <a:solidFill>
                  <a:prstClr val="black"/>
                </a:solidFill>
                <a:latin typeface="Cambria" panose="020405030504060302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6942" y="1077237"/>
            <a:ext cx="8718115" cy="52791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latin typeface="Cambria" panose="02040503050406030204" pitchFamily="18" charset="0"/>
              </a:rPr>
              <a:t>Hydrological modeling for runoff simulations </a:t>
            </a:r>
            <a:r>
              <a:rPr lang="en-US" sz="2400" dirty="0" smtClean="0">
                <a:latin typeface="Cambria" panose="02040503050406030204" pitchFamily="18" charset="0"/>
              </a:rPr>
              <a:t>requires accurate </a:t>
            </a:r>
            <a:r>
              <a:rPr lang="en-US" sz="2400" dirty="0">
                <a:latin typeface="Cambria" panose="02040503050406030204" pitchFamily="18" charset="0"/>
              </a:rPr>
              <a:t>rainfall data as a model </a:t>
            </a:r>
            <a:r>
              <a:rPr lang="en-US" sz="2400" dirty="0" smtClean="0">
                <a:latin typeface="Cambria" panose="02040503050406030204" pitchFamily="18" charset="0"/>
              </a:rPr>
              <a:t>input.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But </a:t>
            </a:r>
            <a:r>
              <a:rPr lang="en-US" sz="2400" dirty="0">
                <a:latin typeface="Cambria" panose="02040503050406030204" pitchFamily="18" charset="0"/>
              </a:rPr>
              <a:t>in many developing countries like Ethiopia, </a:t>
            </a:r>
            <a:r>
              <a:rPr lang="en-US" sz="2400" dirty="0" smtClean="0">
                <a:latin typeface="Cambria" panose="02040503050406030204" pitchFamily="18" charset="0"/>
              </a:rPr>
              <a:t>the rainfall </a:t>
            </a:r>
            <a:r>
              <a:rPr lang="en-US" sz="2400" dirty="0">
                <a:latin typeface="Cambria" panose="02040503050406030204" pitchFamily="18" charset="0"/>
              </a:rPr>
              <a:t>observation network is relatively </a:t>
            </a:r>
            <a:r>
              <a:rPr lang="en-US" sz="2400" dirty="0" smtClean="0">
                <a:latin typeface="Cambria" panose="02040503050406030204" pitchFamily="18" charset="0"/>
              </a:rPr>
              <a:t>sparse.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Rainfall </a:t>
            </a:r>
            <a:r>
              <a:rPr lang="en-US" sz="2400" dirty="0">
                <a:latin typeface="Cambria" panose="02040503050406030204" pitchFamily="18" charset="0"/>
              </a:rPr>
              <a:t>estimates are mainly derived from two </a:t>
            </a:r>
            <a:r>
              <a:rPr lang="en-US" sz="2400" b="1" dirty="0">
                <a:latin typeface="Cambria" panose="02040503050406030204" pitchFamily="18" charset="0"/>
              </a:rPr>
              <a:t>sources</a:t>
            </a:r>
            <a:r>
              <a:rPr lang="en-US" sz="2400" dirty="0" smtClean="0">
                <a:latin typeface="Cambria" panose="02040503050406030204" pitchFamily="18" charset="0"/>
              </a:rPr>
              <a:t>:-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mbria" panose="02040503050406030204" pitchFamily="18" charset="0"/>
              </a:rPr>
              <a:t>   Rain </a:t>
            </a:r>
            <a:r>
              <a:rPr lang="en-US" sz="2400" dirty="0">
                <a:latin typeface="Cambria" panose="02040503050406030204" pitchFamily="18" charset="0"/>
              </a:rPr>
              <a:t>gauge station observations </a:t>
            </a:r>
            <a:r>
              <a:rPr lang="en-US" sz="2400" dirty="0" smtClean="0">
                <a:latin typeface="Cambria" panose="02040503050406030204" pitchFamily="18" charset="0"/>
              </a:rPr>
              <a:t>and</a:t>
            </a:r>
            <a:endParaRPr lang="en-US" sz="2400" dirty="0">
              <a:latin typeface="Cambria" panose="02040503050406030204" pitchFamily="18" charset="0"/>
            </a:endParaRP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mbria" panose="02040503050406030204" pitchFamily="18" charset="0"/>
              </a:rPr>
              <a:t>   Ground radar measurements</a:t>
            </a:r>
            <a:r>
              <a:rPr lang="en-US" sz="2400" dirty="0">
                <a:latin typeface="Cambria" panose="02040503050406030204" pitchFamily="18" charset="0"/>
              </a:rPr>
              <a:t/>
            </a:r>
            <a:br>
              <a:rPr lang="en-US" sz="2400" dirty="0">
                <a:latin typeface="Cambria" panose="02040503050406030204" pitchFamily="18" charset="0"/>
              </a:rPr>
            </a:br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1</a:t>
            </a:r>
            <a:endParaRPr lang="en-US" sz="1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16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4730" y="427137"/>
            <a:ext cx="10515600" cy="486645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9832" y="735804"/>
            <a:ext cx="9740348" cy="55552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Calibration </a:t>
            </a: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Validation of in-situ rainfall  data </a:t>
            </a: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endParaRPr lang="en-US" dirty="0" smtClean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dirty="0" smtClean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     </a:t>
            </a:r>
            <a:endParaRPr lang="en-US" sz="16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Although, Observed and simulated graph matched well overestimation of observed stream flow were occurred.  </a:t>
            </a:r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b="1" dirty="0" smtClean="0">
                <a:latin typeface="Cambria" panose="02040503050406030204" pitchFamily="18" charset="0"/>
              </a:rPr>
              <a:t>27</a:t>
            </a:r>
            <a:endParaRPr lang="en-US" sz="1800" b="1" dirty="0">
              <a:latin typeface="Cambria" panose="020405030504060302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097656"/>
              </p:ext>
            </p:extLst>
          </p:nvPr>
        </p:nvGraphicFramePr>
        <p:xfrm>
          <a:off x="2372139" y="1202364"/>
          <a:ext cx="7116417" cy="1424165"/>
        </p:xfrm>
        <a:graphic>
          <a:graphicData uri="http://schemas.openxmlformats.org/drawingml/2006/table">
            <a:tbl>
              <a:tblPr firstRow="1" firstCol="1" bandRow="1"/>
              <a:tblGrid>
                <a:gridCol w="2306641"/>
                <a:gridCol w="947379"/>
                <a:gridCol w="801631"/>
                <a:gridCol w="1093132"/>
                <a:gridCol w="1020255"/>
                <a:gridCol w="947379"/>
              </a:tblGrid>
              <a:tr h="36826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</a:t>
                      </a:r>
                      <a:r>
                        <a:rPr lang="en-US" sz="16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Objective</a:t>
                      </a:r>
                      <a:r>
                        <a:rPr lang="en-US" sz="12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23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600" baseline="-25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600" baseline="30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PBIAS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PEPF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RVE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21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Calibration (2001-2010)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-14.648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Validation (2011-2015)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0.791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-19.638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-6.346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140" y="2691873"/>
            <a:ext cx="7116416" cy="2634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564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4085" y="453088"/>
            <a:ext cx="10515600" cy="40360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0250" y="339861"/>
            <a:ext cx="9263270" cy="5431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600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latin typeface="Cambria" panose="02040503050406030204" pitchFamily="18" charset="0"/>
              </a:rPr>
              <a:t> </a:t>
            </a:r>
            <a:r>
              <a:rPr lang="en-US" b="1" dirty="0" smtClean="0">
                <a:latin typeface="Cambria" panose="02040503050406030204" pitchFamily="18" charset="0"/>
              </a:rPr>
              <a:t>       </a:t>
            </a:r>
            <a:r>
              <a:rPr lang="en-US" sz="2400" b="1" dirty="0" smtClean="0">
                <a:latin typeface="Cambria" panose="02040503050406030204" pitchFamily="18" charset="0"/>
              </a:rPr>
              <a:t>Modelling with CHIRPS_2 Satellite Rainfall Products </a:t>
            </a:r>
            <a:endParaRPr lang="en-US" b="1" dirty="0" smtClean="0">
              <a:latin typeface="Cambria" panose="02040503050406030204" pitchFamily="18" charset="0"/>
            </a:endParaRPr>
          </a:p>
          <a:p>
            <a:pPr marL="0" lvl="0" indent="0"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Sensitivity Analysis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Muskingum (x)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Lag time (L.T)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Initial discharge(I.D)</a:t>
            </a:r>
            <a:endParaRPr lang="en-US" sz="2400" u="sng" dirty="0" smtClean="0">
              <a:solidFill>
                <a:prstClr val="black"/>
              </a:solidFill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US" sz="2400" dirty="0" smtClean="0">
              <a:latin typeface="Cambria" panose="02040503050406030204" pitchFamily="18" charset="0"/>
            </a:endParaRPr>
          </a:p>
          <a:p>
            <a:pPr marL="0" lvl="0" indent="0">
              <a:buNone/>
            </a:pPr>
            <a:endParaRPr lang="en-US" sz="2400" dirty="0">
              <a:latin typeface="Cambria" panose="02040503050406030204" pitchFamily="18" charset="0"/>
            </a:endParaRPr>
          </a:p>
          <a:p>
            <a:pPr marL="0" lvl="0" indent="0">
              <a:buNone/>
            </a:pPr>
            <a:endParaRPr lang="en-US" sz="2400" dirty="0">
              <a:latin typeface="Cambria" panose="020405030504060302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Even if, the sensitivity percentage values were slightly </a:t>
            </a:r>
            <a:r>
              <a:rPr lang="en-US" sz="2400" dirty="0" smtClean="0">
                <a:latin typeface="Cambria" panose="02040503050406030204" pitchFamily="18" charset="0"/>
              </a:rPr>
              <a:t>different, </a:t>
            </a:r>
            <a:r>
              <a:rPr lang="en-US" sz="2400" dirty="0" smtClean="0">
                <a:latin typeface="Cambria" panose="02040503050406030204" pitchFamily="18" charset="0"/>
              </a:rPr>
              <a:t>the above parameters were common for both satellite rainfall estimates.                                            </a:t>
            </a:r>
            <a:endParaRPr lang="en-US" sz="26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28</a:t>
            </a:r>
            <a:endParaRPr lang="en-US" sz="1800" dirty="0">
              <a:latin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6248" y="1441608"/>
            <a:ext cx="4543858" cy="27185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374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73" y="439298"/>
            <a:ext cx="10515600" cy="298755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7357" y="439298"/>
            <a:ext cx="8878957" cy="578865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sz="24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26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Calibration </a:t>
            </a:r>
            <a:r>
              <a:rPr 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sz="26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Validation of CHIRPS_2 rainfall products</a:t>
            </a:r>
            <a:endParaRPr lang="en-US" sz="2600" b="1" dirty="0" smtClean="0"/>
          </a:p>
          <a:p>
            <a:pPr marL="0" indent="0">
              <a:buNone/>
            </a:pPr>
            <a:endParaRPr lang="en-US" sz="2400" b="1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                         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                   </a:t>
            </a:r>
          </a:p>
          <a:p>
            <a:pPr marL="0" indent="0">
              <a:buNone/>
            </a:pPr>
            <a:endParaRPr lang="en-US" sz="2400" b="1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b="1" dirty="0" smtClean="0">
                <a:latin typeface="Cambria" panose="02040503050406030204" pitchFamily="18" charset="0"/>
              </a:rPr>
              <a:t>29</a:t>
            </a:r>
            <a:endParaRPr lang="en-US" sz="1800" b="1" dirty="0">
              <a:latin typeface="Cambria" panose="020405030504060302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206246"/>
              </p:ext>
            </p:extLst>
          </p:nvPr>
        </p:nvGraphicFramePr>
        <p:xfrm>
          <a:off x="2292626" y="1318037"/>
          <a:ext cx="7619999" cy="1515866"/>
        </p:xfrm>
        <a:graphic>
          <a:graphicData uri="http://schemas.openxmlformats.org/drawingml/2006/table">
            <a:tbl>
              <a:tblPr firstRow="1" firstCol="1" bandRow="1"/>
              <a:tblGrid>
                <a:gridCol w="2406316"/>
                <a:gridCol w="1042737"/>
                <a:gridCol w="882316"/>
                <a:gridCol w="1203157"/>
                <a:gridCol w="1122946"/>
                <a:gridCol w="962527"/>
              </a:tblGrid>
              <a:tr h="27287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Objective function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287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Period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400" baseline="-25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400" baseline="30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PBIAS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PEPF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RVE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7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Calibration (2001-2010)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-18.425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4.042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7.893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87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Validation (2011-2015)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-21.467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-6.075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8.562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626" y="3011856"/>
            <a:ext cx="7620000" cy="33444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190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2114"/>
            <a:ext cx="10515600" cy="486645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8759"/>
            <a:ext cx="10515600" cy="5780153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en-US" sz="26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       </a:t>
            </a:r>
            <a:r>
              <a:rPr lang="en-US" sz="30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Modelling with TMPA_3B42v7 Satellite 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Rainfall </a:t>
            </a:r>
            <a:r>
              <a:rPr lang="en-US" sz="30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Products </a:t>
            </a:r>
          </a:p>
          <a:p>
            <a:pPr marL="0" indent="0" algn="ctr">
              <a:buNone/>
            </a:pPr>
            <a:endParaRPr lang="en-US" sz="30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lvl="0" indent="0">
              <a:buNone/>
            </a:pPr>
            <a:r>
              <a:rPr lang="en-US" sz="1600" dirty="0" smtClean="0"/>
              <a:t>               </a:t>
            </a:r>
            <a:r>
              <a:rPr lang="en-US" sz="1600" dirty="0" smtClean="0">
                <a:latin typeface="Cambria" panose="02040503050406030204" pitchFamily="18" charset="0"/>
              </a:rPr>
              <a:t>                                </a:t>
            </a:r>
            <a:r>
              <a:rPr lang="en-US" sz="17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30</a:t>
            </a:r>
            <a:endParaRPr lang="en-US" sz="1800" dirty="0">
              <a:latin typeface="Cambria" panose="020405030504060302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13907"/>
              </p:ext>
            </p:extLst>
          </p:nvPr>
        </p:nvGraphicFramePr>
        <p:xfrm>
          <a:off x="2578516" y="1221868"/>
          <a:ext cx="7099171" cy="1327051"/>
        </p:xfrm>
        <a:graphic>
          <a:graphicData uri="http://schemas.openxmlformats.org/drawingml/2006/table">
            <a:tbl>
              <a:tblPr firstRow="1" firstCol="1" bandRow="1"/>
              <a:tblGrid>
                <a:gridCol w="2103215"/>
                <a:gridCol w="868862"/>
                <a:gridCol w="650198"/>
                <a:gridCol w="946094"/>
                <a:gridCol w="946094"/>
                <a:gridCol w="1584708"/>
              </a:tblGrid>
              <a:tr h="316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Objective function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69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Period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400" baseline="-25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400" baseline="30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PBIAS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PEPF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RVE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Calibration (2001-2010)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-11.325%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9.893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Validation (2011-2015)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-17.357%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-5.075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516" y="2733211"/>
            <a:ext cx="7034968" cy="29682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390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075" y="398891"/>
            <a:ext cx="10515600" cy="424014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9507" y="927878"/>
            <a:ext cx="10191832" cy="500909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96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HEC-HMS Model </a:t>
            </a:r>
            <a:r>
              <a:rPr lang="en-US" sz="9600" b="1" dirty="0">
                <a:solidFill>
                  <a:srgbClr val="000000"/>
                </a:solidFill>
                <a:latin typeface="Cambria" panose="02040503050406030204" pitchFamily="18" charset="0"/>
              </a:rPr>
              <a:t>Performance </a:t>
            </a:r>
            <a:r>
              <a:rPr lang="en-US" sz="96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Comparisons for Satellite Rainfall </a:t>
            </a:r>
            <a:endParaRPr lang="en-US" sz="96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45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4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20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2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20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2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20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2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20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2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20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en-US" sz="20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en-US" sz="32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en-US" sz="32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en-US" sz="32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HEC-HMS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model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was showed relatively better performance in stream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flow simulation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for TMPA_3B42v7 than CHIRPS_2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satellite rainfall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estimates.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     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endParaRPr lang="en-US" sz="32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31</a:t>
            </a:r>
            <a:endParaRPr lang="en-US" sz="1800" dirty="0">
              <a:latin typeface="Cambria" panose="020405030504060302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655969"/>
              </p:ext>
            </p:extLst>
          </p:nvPr>
        </p:nvGraphicFramePr>
        <p:xfrm>
          <a:off x="1709533" y="1354083"/>
          <a:ext cx="8574154" cy="3694996"/>
        </p:xfrm>
        <a:graphic>
          <a:graphicData uri="http://schemas.openxmlformats.org/drawingml/2006/table">
            <a:tbl>
              <a:tblPr firstRow="1" firstCol="1" bandRow="1"/>
              <a:tblGrid>
                <a:gridCol w="1097392"/>
                <a:gridCol w="700650"/>
                <a:gridCol w="729103"/>
                <a:gridCol w="810115"/>
                <a:gridCol w="729103"/>
                <a:gridCol w="729103"/>
                <a:gridCol w="729103"/>
                <a:gridCol w="729103"/>
                <a:gridCol w="810115"/>
                <a:gridCol w="729103"/>
                <a:gridCol w="781264"/>
              </a:tblGrid>
              <a:tr h="6537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Calibration period (2001-2010)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Validation Period (2011-2015)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856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Rainfall Type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800" baseline="30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800" baseline="-25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PBIAS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PEPF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RVE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800" baseline="30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800" baseline="-25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PBIAS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PEPF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RVE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15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CHIRPS_2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-18.42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4.042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-21.46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-6.07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43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20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TMPA-3B42v7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-11.32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-17.35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-5.07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163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574" y="442151"/>
            <a:ext cx="10552135" cy="348858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787" y="791009"/>
            <a:ext cx="10512014" cy="5119461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en-US" sz="2400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7400" b="1" dirty="0" smtClean="0">
                <a:latin typeface="Cambria" panose="02040503050406030204" pitchFamily="18" charset="0"/>
              </a:rPr>
              <a:t>     HEC-HMS Model Performance for in-situ and Satellite </a:t>
            </a:r>
            <a:r>
              <a:rPr lang="en-US" sz="7400" b="1" dirty="0">
                <a:latin typeface="Cambria" panose="02040503050406030204" pitchFamily="18" charset="0"/>
              </a:rPr>
              <a:t>Rainfall estimates </a:t>
            </a:r>
            <a:r>
              <a:rPr lang="en-US" sz="7400" b="1" dirty="0" smtClean="0">
                <a:latin typeface="Cambria" panose="020405030504060302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7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400" b="1" dirty="0" smtClean="0">
                <a:latin typeface="Cambria" panose="02040503050406030204" pitchFamily="18" charset="0"/>
              </a:rPr>
              <a:t>                                      </a:t>
            </a:r>
            <a:r>
              <a:rPr lang="en-US" sz="2200" b="1" dirty="0" smtClean="0">
                <a:latin typeface="Cambria" panose="02040503050406030204" pitchFamily="18" charset="0"/>
              </a:rPr>
              <a:t> </a:t>
            </a:r>
            <a:r>
              <a:rPr lang="en-US" sz="2000" b="1" dirty="0" smtClean="0">
                <a:latin typeface="Cambria" panose="02040503050406030204" pitchFamily="18" charset="0"/>
              </a:rPr>
              <a:t>                                        </a:t>
            </a:r>
            <a:r>
              <a:rPr lang="en-US" sz="2000" dirty="0" smtClean="0">
                <a:latin typeface="Cambria" panose="02040503050406030204" pitchFamily="18" charset="0"/>
              </a:rPr>
              <a:t>                         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 smtClean="0">
                <a:latin typeface="Cambria" panose="02040503050406030204" pitchFamily="18" charset="0"/>
              </a:rPr>
              <a:t>                            </a:t>
            </a:r>
            <a:endParaRPr lang="en-US" sz="2000" dirty="0">
              <a:latin typeface="Cambria" panose="02040503050406030204" pitchFamily="18" charset="0"/>
            </a:endParaRPr>
          </a:p>
          <a:p>
            <a:pPr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000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0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000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0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3800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5100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7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HEC-HMS model scored </a:t>
            </a:r>
            <a:r>
              <a:rPr lang="en-US" sz="7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better results </a:t>
            </a:r>
            <a:r>
              <a:rPr lang="en-US" sz="7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US" sz="7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in-situ </a:t>
            </a:r>
            <a:r>
              <a:rPr lang="en-US" sz="7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precipitation </a:t>
            </a:r>
            <a:r>
              <a:rPr lang="en-US" sz="7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products </a:t>
            </a:r>
            <a:r>
              <a:rPr lang="en-US" sz="7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 </a:t>
            </a:r>
            <a:r>
              <a:rPr lang="en-US" sz="7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satellite rainfall estimates.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b="1" dirty="0">
                <a:latin typeface="Cambria" panose="02040503050406030204" pitchFamily="18" charset="0"/>
              </a:rPr>
              <a:t>3</a:t>
            </a:r>
            <a:r>
              <a:rPr lang="en-US" sz="1800" b="1" dirty="0" smtClean="0">
                <a:latin typeface="Cambria" panose="02040503050406030204" pitchFamily="18" charset="0"/>
              </a:rPr>
              <a:t>2</a:t>
            </a:r>
            <a:endParaRPr lang="en-US" sz="1800" b="1" dirty="0">
              <a:latin typeface="Cambria" panose="020405030504060302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983387"/>
              </p:ext>
            </p:extLst>
          </p:nvPr>
        </p:nvGraphicFramePr>
        <p:xfrm>
          <a:off x="5998401" y="1605873"/>
          <a:ext cx="4735860" cy="3111903"/>
        </p:xfrm>
        <a:graphic>
          <a:graphicData uri="http://schemas.openxmlformats.org/drawingml/2006/table">
            <a:tbl>
              <a:tblPr firstRow="1" firstCol="1" bandRow="1"/>
              <a:tblGrid>
                <a:gridCol w="1369807"/>
                <a:gridCol w="622852"/>
                <a:gridCol w="636104"/>
                <a:gridCol w="728870"/>
                <a:gridCol w="702365"/>
                <a:gridCol w="675862"/>
              </a:tblGrid>
              <a:tr h="5647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b="1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TMPA_3B42v7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Objective function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530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Period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400" baseline="-25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400" baseline="30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PBIAS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PEPF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RVE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0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Calibration (2001-2010)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11.325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9.893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0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Validation</a:t>
                      </a:r>
                      <a:r>
                        <a:rPr lang="en-US" sz="1400" baseline="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(2011-2015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17.357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-5.075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568857"/>
              </p:ext>
            </p:extLst>
          </p:nvPr>
        </p:nvGraphicFramePr>
        <p:xfrm>
          <a:off x="1293105" y="1606602"/>
          <a:ext cx="4705296" cy="3111171"/>
        </p:xfrm>
        <a:graphic>
          <a:graphicData uri="http://schemas.openxmlformats.org/drawingml/2006/table">
            <a:tbl>
              <a:tblPr firstRow="1" firstCol="1" bandRow="1"/>
              <a:tblGrid>
                <a:gridCol w="1485392"/>
                <a:gridCol w="594158"/>
                <a:gridCol w="594159"/>
                <a:gridCol w="730319"/>
                <a:gridCol w="637605"/>
                <a:gridCol w="663663"/>
              </a:tblGrid>
              <a:tr h="6015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b="1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In-situ rainfall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Objective function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365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400" baseline="-25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400" baseline="30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PBIAS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PEPF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RVE</a:t>
                      </a:r>
                      <a:r>
                        <a:rPr lang="en-US" sz="1400" baseline="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(%) 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5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Calibration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(2001-2010)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-14.648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5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Validation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2011-2015</a:t>
                      </a: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0.791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-19.638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-6.346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7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0740"/>
            <a:ext cx="10515600" cy="663878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Cont’d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7009" y="871219"/>
            <a:ext cx="9329530" cy="54851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3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</a:rPr>
              <a:t>Effects of Bias Correction of Satellite Rainfall </a:t>
            </a:r>
            <a:r>
              <a:rPr lang="en-US" b="1" dirty="0" smtClean="0">
                <a:latin typeface="Cambria" panose="02040503050406030204" pitchFamily="18" charset="0"/>
                <a:ea typeface="Calibri" panose="020F0502020204030204" pitchFamily="34" charset="0"/>
              </a:rPr>
              <a:t>Products</a:t>
            </a:r>
            <a:endParaRPr lang="en-US" sz="3300" b="1" dirty="0" smtClean="0"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sz="3200" b="1" dirty="0"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b="1" dirty="0" smtClean="0"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b="1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Cambria" panose="020405030504060302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The performance of satellite rainfall products increased when bias corrected satellite rainfall estimates used. </a:t>
            </a:r>
            <a:endParaRPr lang="en-US" sz="20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49"/>
            <a:ext cx="2743200" cy="365125"/>
          </a:xfrm>
        </p:spPr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33</a:t>
            </a:r>
            <a:endParaRPr lang="en-US" sz="1800" dirty="0">
              <a:latin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6052" y="1535097"/>
            <a:ext cx="5459896" cy="3116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672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126"/>
            <a:ext cx="10515600" cy="599378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100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Wingdings 2" panose="05020102010507070707" pitchFamily="18" charset="2"/>
              </a:rPr>
              <a:t> </a:t>
            </a:r>
            <a:r>
              <a:rPr lang="en-US" sz="31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Conclusions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</a:rPr>
              <a:t/>
            </a:r>
            <a:b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</a:rPr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3672" y="664815"/>
            <a:ext cx="10266219" cy="569153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Lag time, </a:t>
            </a: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Muskingum</a:t>
            </a:r>
            <a:r>
              <a:rPr lang="en-US" sz="2400" dirty="0" smtClean="0">
                <a:latin typeface="Cambria" panose="02040503050406030204" pitchFamily="18" charset="0"/>
              </a:rPr>
              <a:t> x, k and initial discharge were the most sensitive.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Calibration </a:t>
            </a:r>
            <a:r>
              <a:rPr lang="en-US" sz="2400" dirty="0">
                <a:latin typeface="Cambria" panose="02040503050406030204" pitchFamily="18" charset="0"/>
              </a:rPr>
              <a:t>and Validation results </a:t>
            </a:r>
            <a:r>
              <a:rPr lang="en-US" sz="2400" dirty="0" smtClean="0">
                <a:latin typeface="Cambria" panose="02040503050406030204" pitchFamily="18" charset="0"/>
              </a:rPr>
              <a:t>of HEC-HMS model using in-situ rainfall data's </a:t>
            </a:r>
            <a:r>
              <a:rPr lang="en-US" sz="2400" dirty="0">
                <a:latin typeface="Cambria" panose="02040503050406030204" pitchFamily="18" charset="0"/>
              </a:rPr>
              <a:t>were rated as </a:t>
            </a:r>
            <a:r>
              <a:rPr lang="en-US" sz="2400" dirty="0" smtClean="0">
                <a:latin typeface="Cambria" panose="02040503050406030204" pitchFamily="18" charset="0"/>
              </a:rPr>
              <a:t>‘Good’ for the study area.</a:t>
            </a:r>
            <a:endParaRPr lang="en-US" sz="2400" dirty="0"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Calibration </a:t>
            </a:r>
            <a:r>
              <a:rPr lang="en-US" sz="2400" dirty="0">
                <a:latin typeface="Cambria" panose="02040503050406030204" pitchFamily="18" charset="0"/>
              </a:rPr>
              <a:t>and Validation results of </a:t>
            </a:r>
            <a:r>
              <a:rPr lang="en-US" sz="2400" dirty="0" smtClean="0">
                <a:latin typeface="Cambria" panose="02040503050406030204" pitchFamily="18" charset="0"/>
              </a:rPr>
              <a:t>HEC-HMS </a:t>
            </a:r>
            <a:r>
              <a:rPr lang="en-US" sz="2400" dirty="0">
                <a:latin typeface="Cambria" panose="02040503050406030204" pitchFamily="18" charset="0"/>
              </a:rPr>
              <a:t>model </a:t>
            </a:r>
            <a:r>
              <a:rPr lang="en-US" sz="2400" dirty="0" smtClean="0">
                <a:latin typeface="Cambria" panose="02040503050406030204" pitchFamily="18" charset="0"/>
              </a:rPr>
              <a:t>using TMPA_3B42v7 and CHIRPS_2 estimates were </a:t>
            </a:r>
            <a:r>
              <a:rPr lang="en-US" sz="2400" dirty="0">
                <a:latin typeface="Cambria" panose="02040503050406030204" pitchFamily="18" charset="0"/>
              </a:rPr>
              <a:t>rated </a:t>
            </a:r>
            <a:r>
              <a:rPr lang="en-US" sz="2400" dirty="0" smtClean="0">
                <a:latin typeface="Cambria" panose="02040503050406030204" pitchFamily="18" charset="0"/>
              </a:rPr>
              <a:t>as ‘Satisfactory’.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latin typeface="Cambria" panose="02040503050406030204" pitchFamily="18" charset="0"/>
              </a:rPr>
              <a:t>L</a:t>
            </a:r>
            <a:r>
              <a:rPr lang="en-US" sz="2400" dirty="0" smtClean="0">
                <a:latin typeface="Cambria" panose="02040503050406030204" pitchFamily="18" charset="0"/>
              </a:rPr>
              <a:t>ow HEC-HMS </a:t>
            </a:r>
            <a:r>
              <a:rPr lang="en-US" sz="2400" dirty="0">
                <a:latin typeface="Cambria" panose="02040503050406030204" pitchFamily="18" charset="0"/>
              </a:rPr>
              <a:t>model performance was reported </a:t>
            </a:r>
            <a:r>
              <a:rPr lang="en-US" sz="2400" dirty="0" smtClean="0">
                <a:latin typeface="Cambria" panose="02040503050406030204" pitchFamily="18" charset="0"/>
              </a:rPr>
              <a:t>when CHIRPS_2 satellite </a:t>
            </a:r>
            <a:r>
              <a:rPr lang="en-US" sz="2400" dirty="0">
                <a:latin typeface="Cambria" panose="02040503050406030204" pitchFamily="18" charset="0"/>
              </a:rPr>
              <a:t>rainfall estimates </a:t>
            </a:r>
            <a:r>
              <a:rPr lang="en-US" sz="2400" dirty="0" smtClean="0">
                <a:latin typeface="Cambria" panose="02040503050406030204" pitchFamily="18" charset="0"/>
              </a:rPr>
              <a:t>used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Relatively </a:t>
            </a:r>
            <a:r>
              <a:rPr lang="en-US" sz="2400" dirty="0">
                <a:latin typeface="Cambria" panose="02040503050406030204" pitchFamily="18" charset="0"/>
              </a:rPr>
              <a:t>good performance </a:t>
            </a:r>
            <a:r>
              <a:rPr lang="en-US" sz="2400" dirty="0" smtClean="0">
                <a:latin typeface="Cambria" panose="02040503050406030204" pitchFamily="18" charset="0"/>
              </a:rPr>
              <a:t>of HEC-HMS </a:t>
            </a:r>
            <a:r>
              <a:rPr lang="en-US" sz="2400" dirty="0">
                <a:latin typeface="Cambria" panose="02040503050406030204" pitchFamily="18" charset="0"/>
              </a:rPr>
              <a:t>model </a:t>
            </a:r>
            <a:r>
              <a:rPr lang="en-US" sz="2400" dirty="0" smtClean="0">
                <a:latin typeface="Cambria" panose="02040503050406030204" pitchFamily="18" charset="0"/>
              </a:rPr>
              <a:t>was resulted while using in-situ rainfall data.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Bias corrected satellite rainfall products were showed slightly better result than uncorrected satellite rainfall estimates.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latin typeface="Cambria" panose="02040503050406030204" pitchFamily="18" charset="0"/>
              </a:rPr>
              <a:t>T</a:t>
            </a:r>
            <a:r>
              <a:rPr lang="en-US" sz="2400" dirty="0" smtClean="0">
                <a:latin typeface="Cambria" panose="02040503050406030204" pitchFamily="18" charset="0"/>
              </a:rPr>
              <a:t>he performance of bias corrected satellite rainfall estimates still less than performance of in-situ rainfall products.  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en-US" sz="2400" dirty="0" smtClean="0"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34</a:t>
            </a:r>
            <a:endParaRPr lang="en-US" sz="1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36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9655"/>
            <a:ext cx="10515600" cy="64948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Wingdings 2" panose="05020102010507070707" pitchFamily="18" charset="2"/>
              </a:rPr>
              <a:t> </a:t>
            </a:r>
            <a:r>
              <a:rPr lang="en-US" sz="28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Recommendations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2565" y="1027665"/>
            <a:ext cx="9286870" cy="502613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Applying physically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distributed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hydrologic model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which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incorporate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land use land cover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changes may lead to get better results.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Applying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different type of bias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correction techniques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including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correction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for topography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may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</a:rPr>
              <a:t>increase the model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</a:rPr>
              <a:t>performance.</a:t>
            </a:r>
          </a:p>
          <a:p>
            <a:pPr marR="0"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Applying 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studies which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includes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climate change with land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land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cover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sediment inflow to the watershed using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satellite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rainfall  may be important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safety 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Grand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Ethiopian Renaissance Dam (GERD</a:t>
            </a:r>
            <a:r>
              <a:rPr lang="en-US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4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b="1" dirty="0" smtClean="0">
                <a:latin typeface="Cambria" panose="02040503050406030204" pitchFamily="18" charset="0"/>
              </a:rPr>
              <a:t>35</a:t>
            </a:r>
            <a:endParaRPr lang="en-US" sz="1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77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01040"/>
            <a:ext cx="10515600" cy="5749447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en-US" sz="7200" b="1" i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THANK</a:t>
            </a:r>
            <a:r>
              <a:rPr lang="en-US" sz="7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YOU</a:t>
            </a:r>
            <a:r>
              <a:rPr lang="en-US" sz="72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</a:p>
          <a:p>
            <a:pPr marL="0" indent="0" algn="ctr">
              <a:buNone/>
            </a:pPr>
            <a:r>
              <a:rPr lang="en-US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FOR</a:t>
            </a:r>
            <a:r>
              <a:rPr lang="en-US" sz="72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YOUR</a:t>
            </a:r>
            <a:r>
              <a:rPr lang="en-US" sz="7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</a:p>
          <a:p>
            <a:pPr marL="0" indent="0" algn="ctr">
              <a:buNone/>
            </a:pPr>
            <a:r>
              <a:rPr lang="en-US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ATTENTION</a:t>
            </a:r>
            <a:r>
              <a:rPr lang="en-US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!!!</a:t>
            </a:r>
            <a:r>
              <a:rPr lang="en-US" sz="72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</a:p>
          <a:p>
            <a:pPr marL="0" indent="0">
              <a:buNone/>
            </a:pPr>
            <a:endParaRPr lang="en-US" sz="72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b="1" dirty="0" smtClean="0">
                <a:latin typeface="Cambria" panose="02040503050406030204" pitchFamily="18" charset="0"/>
              </a:rPr>
              <a:t>36</a:t>
            </a:r>
            <a:endParaRPr lang="en-US" sz="1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61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503" y="274637"/>
            <a:ext cx="10268210" cy="774744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Cambria" panose="02040503050406030204" pitchFamily="18" charset="0"/>
              </a:rPr>
              <a:t>Cont’d</a:t>
            </a:r>
            <a:endParaRPr lang="en-US" sz="2800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5318" y="815099"/>
            <a:ext cx="8966579" cy="532921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However, recently </a:t>
            </a:r>
            <a:r>
              <a:rPr lang="en-US" sz="2400" b="1" dirty="0" smtClean="0">
                <a:latin typeface="Cambria" panose="02040503050406030204" pitchFamily="18" charset="0"/>
              </a:rPr>
              <a:t>satellite</a:t>
            </a:r>
            <a:r>
              <a:rPr lang="en-US" sz="2400" dirty="0" smtClean="0">
                <a:latin typeface="Cambria" panose="02040503050406030204" pitchFamily="18" charset="0"/>
              </a:rPr>
              <a:t> rainfall products have emerged as an alternative or supplement to conventional rainfall observations for hydrological modeling. Such as,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mbria" panose="02040503050406030204" pitchFamily="18" charset="0"/>
              </a:rPr>
              <a:t> TRMM and CHIRP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latin typeface="Cambria" panose="02040503050406030204" pitchFamily="18" charset="0"/>
              </a:rPr>
              <a:t>Satellite system that </a:t>
            </a:r>
            <a:r>
              <a:rPr lang="en-US" sz="2400" dirty="0" smtClean="0">
                <a:latin typeface="Cambria" panose="02040503050406030204" pitchFamily="18" charset="0"/>
              </a:rPr>
              <a:t>provides rainfall are </a:t>
            </a:r>
            <a:r>
              <a:rPr lang="en-US" sz="2400" dirty="0">
                <a:latin typeface="Cambria" panose="02040503050406030204" pitchFamily="18" charset="0"/>
              </a:rPr>
              <a:t>separated in </a:t>
            </a:r>
            <a:r>
              <a:rPr lang="en-US" sz="2400" dirty="0" smtClean="0">
                <a:latin typeface="Cambria" panose="02040503050406030204" pitchFamily="18" charset="0"/>
              </a:rPr>
              <a:t>to GEO and LEO satellites</a:t>
            </a:r>
            <a:r>
              <a:rPr lang="en-US" sz="2400" dirty="0" smtClean="0"/>
              <a:t>.</a:t>
            </a:r>
            <a:endParaRPr lang="en-US" sz="2400" dirty="0" smtClean="0">
              <a:latin typeface="Cambria" panose="020405030504060302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Cambria" panose="02040503050406030204" pitchFamily="18" charset="0"/>
              </a:rPr>
              <a:t>Accordingly, this study was intended to evaluate the suitability of TMPA_3B42v7 and CHIRPS_2 satellite rainfall estimates for runoff simulation.</a:t>
            </a:r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2</a:t>
            </a:r>
            <a:endParaRPr lang="en-US" sz="1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5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958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US" b="1" i="0" dirty="0" smtClean="0">
                <a:solidFill>
                  <a:srgbClr val="000000"/>
                </a:solidFill>
                <a:effectLst/>
              </a:rPr>
            </a:br>
            <a:r>
              <a:rPr lang="en-US" sz="3600" b="1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US" sz="3600" b="1" i="0" dirty="0" smtClean="0">
                <a:solidFill>
                  <a:srgbClr val="000000"/>
                </a:solidFill>
                <a:effectLst/>
              </a:rPr>
            </a:br>
            <a:r>
              <a:rPr lang="en-US" sz="3600" dirty="0" smtClean="0">
                <a:solidFill>
                  <a:srgbClr val="000000"/>
                </a:solidFill>
                <a:latin typeface="Wingdings 2" panose="05020102010507070707" pitchFamily="18" charset="2"/>
              </a:rPr>
              <a:t> </a:t>
            </a:r>
            <a:r>
              <a:rPr lang="en-US" sz="3100" b="1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Statement</a:t>
            </a:r>
            <a:r>
              <a:rPr lang="en-US" sz="3600" b="1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of the Problem</a:t>
            </a:r>
            <a:r>
              <a:rPr lang="en-US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US" i="0" dirty="0" smtClean="0">
                <a:solidFill>
                  <a:srgbClr val="000000"/>
                </a:solidFill>
                <a:effectLst/>
              </a:rPr>
            </a:br>
            <a:r>
              <a:rPr lang="en-US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US" i="0" dirty="0" smtClean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5594" y="1064713"/>
            <a:ext cx="9785446" cy="517325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Cambria" panose="02040503050406030204" pitchFamily="18" charset="0"/>
              </a:rPr>
              <a:t>Satellite </a:t>
            </a:r>
            <a:r>
              <a:rPr lang="en-US" sz="9600" dirty="0">
                <a:latin typeface="Cambria" panose="02040503050406030204" pitchFamily="18" charset="0"/>
              </a:rPr>
              <a:t>rainfall estimates have potential use </a:t>
            </a:r>
            <a:r>
              <a:rPr lang="en-US" sz="9600" dirty="0" smtClean="0">
                <a:latin typeface="Cambria" panose="02040503050406030204" pitchFamily="18" charset="0"/>
              </a:rPr>
              <a:t>for hydrological modeling.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9600" dirty="0" smtClean="0">
                <a:latin typeface="Cambria" panose="02040503050406030204" pitchFamily="18" charset="0"/>
              </a:rPr>
              <a:t>                                 But </a:t>
            </a:r>
            <a:r>
              <a:rPr lang="en-US" sz="9600" dirty="0">
                <a:latin typeface="Cambria" panose="02040503050406030204" pitchFamily="18" charset="0"/>
              </a:rPr>
              <a:t>model performance depends </a:t>
            </a:r>
            <a:r>
              <a:rPr lang="en-US" sz="9600" dirty="0" smtClean="0">
                <a:latin typeface="Cambria" panose="02040503050406030204" pitchFamily="18" charset="0"/>
              </a:rPr>
              <a:t>on;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9600" dirty="0" smtClean="0">
                <a:latin typeface="Cambria" panose="02040503050406030204" pitchFamily="18" charset="0"/>
              </a:rPr>
              <a:t> </a:t>
            </a:r>
            <a:r>
              <a:rPr lang="en-US" sz="9600" dirty="0">
                <a:latin typeface="Cambria" panose="02040503050406030204" pitchFamily="18" charset="0"/>
              </a:rPr>
              <a:t>satellite </a:t>
            </a:r>
            <a:r>
              <a:rPr lang="en-US" sz="9600" dirty="0" smtClean="0">
                <a:latin typeface="Cambria" panose="02040503050406030204" pitchFamily="18" charset="0"/>
              </a:rPr>
              <a:t>product</a:t>
            </a:r>
            <a:r>
              <a:rPr lang="en-US" sz="9600" dirty="0">
                <a:latin typeface="Cambria" panose="02040503050406030204" pitchFamily="18" charset="0"/>
              </a:rPr>
              <a:t> </a:t>
            </a:r>
            <a:r>
              <a:rPr lang="en-US" sz="9600" dirty="0" smtClean="0">
                <a:latin typeface="Cambria" panose="02040503050406030204" pitchFamily="18" charset="0"/>
              </a:rPr>
              <a:t>type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9600" dirty="0" smtClean="0">
                <a:latin typeface="Cambria" panose="02040503050406030204" pitchFamily="18" charset="0"/>
              </a:rPr>
              <a:t>watershed size and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9600" dirty="0" smtClean="0">
                <a:latin typeface="Cambria" panose="02040503050406030204" pitchFamily="18" charset="0"/>
              </a:rPr>
              <a:t> </a:t>
            </a:r>
            <a:r>
              <a:rPr lang="en-US" sz="9600" dirty="0">
                <a:latin typeface="Cambria" panose="02040503050406030204" pitchFamily="18" charset="0"/>
              </a:rPr>
              <a:t>hydro-climatic </a:t>
            </a:r>
            <a:r>
              <a:rPr lang="en-US" sz="9600" dirty="0" smtClean="0">
                <a:latin typeface="Cambria" panose="02040503050406030204" pitchFamily="18" charset="0"/>
              </a:rPr>
              <a:t>region.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Cambria" panose="02040503050406030204" pitchFamily="18" charset="0"/>
              </a:rPr>
              <a:t>However</a:t>
            </a:r>
            <a:r>
              <a:rPr lang="en-US" sz="9600" dirty="0">
                <a:latin typeface="Cambria" panose="02040503050406030204" pitchFamily="18" charset="0"/>
              </a:rPr>
              <a:t>, </a:t>
            </a:r>
            <a:r>
              <a:rPr lang="en-US" sz="9600" dirty="0" smtClean="0">
                <a:latin typeface="Cambria" panose="02040503050406030204" pitchFamily="18" charset="0"/>
              </a:rPr>
              <a:t>those studies </a:t>
            </a:r>
            <a:r>
              <a:rPr lang="en-US" sz="9600" dirty="0">
                <a:latin typeface="Cambria" panose="02040503050406030204" pitchFamily="18" charset="0"/>
              </a:rPr>
              <a:t>didn’t cover </a:t>
            </a:r>
            <a:r>
              <a:rPr lang="en-US" sz="9600" dirty="0" smtClean="0">
                <a:latin typeface="Cambria" panose="02040503050406030204" pitchFamily="18" charset="0"/>
              </a:rPr>
              <a:t>Dabus watershed and most </a:t>
            </a:r>
            <a:r>
              <a:rPr lang="en-US" sz="9600" dirty="0">
                <a:latin typeface="Cambria" panose="02040503050406030204" pitchFamily="18" charset="0"/>
              </a:rPr>
              <a:t>of the studies </a:t>
            </a:r>
            <a:r>
              <a:rPr lang="en-US" sz="9600" dirty="0" smtClean="0">
                <a:latin typeface="Cambria" panose="02040503050406030204" pitchFamily="18" charset="0"/>
              </a:rPr>
              <a:t>were limited </a:t>
            </a:r>
            <a:r>
              <a:rPr lang="en-US" sz="9600" dirty="0">
                <a:latin typeface="Cambria" panose="02040503050406030204" pitchFamily="18" charset="0"/>
              </a:rPr>
              <a:t>to short </a:t>
            </a:r>
            <a:r>
              <a:rPr lang="en-US" sz="9600" dirty="0" smtClean="0">
                <a:latin typeface="Cambria" panose="02040503050406030204" pitchFamily="18" charset="0"/>
              </a:rPr>
              <a:t>simulation periods.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Cambria" panose="02040503050406030204" pitchFamily="18" charset="0"/>
              </a:rPr>
              <a:t> Moreover</a:t>
            </a:r>
            <a: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, in Dabus watershed the influences of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water withdrawal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land cover and climate change have not been quantified yet due to scarce rainfall data for rainfall-runoff modeling.</a:t>
            </a:r>
            <a:b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</a:br>
            <a:r>
              <a:rPr lang="en-US" sz="32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/>
            </a:r>
            <a:br>
              <a:rPr lang="en-US" sz="32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</a:br>
            <a:r>
              <a:rPr lang="en-US" dirty="0">
                <a:latin typeface="Cambria" panose="02040503050406030204" pitchFamily="18" charset="0"/>
              </a:rPr>
              <a:t/>
            </a:r>
            <a:br>
              <a:rPr lang="en-US" dirty="0">
                <a:latin typeface="Cambria" panose="02040503050406030204" pitchFamily="18" charset="0"/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3</a:t>
            </a:r>
            <a:endParaRPr lang="en-US" sz="1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13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3551"/>
            <a:ext cx="10515600" cy="73903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US" b="1" i="0" dirty="0" smtClean="0">
                <a:solidFill>
                  <a:srgbClr val="000000"/>
                </a:solidFill>
                <a:effectLst/>
              </a:rPr>
            </a:b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en-US" sz="4000" dirty="0" smtClean="0">
                <a:solidFill>
                  <a:srgbClr val="000000"/>
                </a:solidFill>
                <a:latin typeface="Wingdings 2" panose="05020102010507070707" pitchFamily="18" charset="2"/>
              </a:rPr>
              <a:t> </a:t>
            </a:r>
            <a:r>
              <a:rPr lang="en-US" sz="3100" b="1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Objectives of the Study</a:t>
            </a:r>
            <a:r>
              <a:rPr lang="en-US" sz="31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/>
            </a:r>
            <a:br>
              <a:rPr lang="en-US" sz="31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</a:br>
            <a:r>
              <a:rPr lang="en-US" sz="31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/>
            </a:r>
            <a:br>
              <a:rPr lang="en-US" sz="31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</a:br>
            <a:endParaRPr lang="en-US" sz="3100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9155" y="933189"/>
            <a:ext cx="9317374" cy="528473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General objectives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T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o evaluate CHIRPS_2 and TMPA_3B42v7 satellite rainfall products for hydrologic simulation.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S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pecific objectives 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To evaluate the ability of satellite rainfall products to characterize rainfall patterns and capture the magnitude of rainfall.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To assess the skill of satellite rainfall products as an input into a hydrologic model for stream flow simulation.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To evaluate the performance of HEC-HMS model using satellite and ground based rainfall products.</a:t>
            </a:r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4</a:t>
            </a:r>
            <a:endParaRPr lang="en-US" sz="1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15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3324"/>
            <a:ext cx="10515600" cy="47836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US" b="1" i="0" dirty="0" smtClean="0">
                <a:solidFill>
                  <a:srgbClr val="000000"/>
                </a:solidFill>
                <a:effectLst/>
              </a:rPr>
            </a:br>
            <a:r>
              <a:rPr lang="en-US" b="1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US" b="1" i="0" dirty="0" smtClean="0">
                <a:solidFill>
                  <a:srgbClr val="000000"/>
                </a:solidFill>
                <a:effectLst/>
              </a:rPr>
            </a:br>
            <a:r>
              <a:rPr lang="en-US" sz="3100" b="1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Description of the Study Area</a:t>
            </a:r>
            <a:r>
              <a:rPr lang="en-US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US" i="0" dirty="0" smtClean="0">
                <a:solidFill>
                  <a:srgbClr val="000000"/>
                </a:solidFill>
                <a:effectLst/>
              </a:rPr>
            </a:br>
            <a:r>
              <a:rPr lang="en-US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US" i="0" dirty="0" smtClean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149285"/>
            <a:ext cx="5334000" cy="470817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9600" b="1" dirty="0" smtClean="0">
                <a:latin typeface="Cambria" panose="02040503050406030204" pitchFamily="18" charset="0"/>
              </a:rPr>
              <a:t> Location</a:t>
            </a:r>
            <a:r>
              <a:rPr lang="en-US" sz="9600" dirty="0" smtClean="0">
                <a:latin typeface="Cambria" panose="02040503050406030204" pitchFamily="18" charset="0"/>
              </a:rPr>
              <a:t>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Cambria" panose="02040503050406030204" pitchFamily="18" charset="0"/>
              </a:rPr>
              <a:t>In South-Western Ethiopia </a:t>
            </a:r>
            <a: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Benishangul-Gumuz region, 664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km around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the Grand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Ethiopian Renaissance Dam (GERD)</a:t>
            </a:r>
            <a:endParaRPr lang="en-US" sz="9600" i="0" dirty="0" smtClean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9˚0’0’’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- </a:t>
            </a:r>
            <a: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11˚50’0”N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Latitude </a:t>
            </a:r>
            <a: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and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34˚30ʼ0ˮ - 35˚58ʼ40ˮE Longitude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Drainage area of about 21,032 </a:t>
            </a:r>
            <a:r>
              <a:rPr lang="en-US" sz="9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Km</a:t>
            </a:r>
            <a:r>
              <a:rPr lang="en-US" sz="9600" baseline="300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96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5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Out </a:t>
            </a:r>
            <a: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of this  600 to 900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k</a:t>
            </a:r>
            <a:r>
              <a:rPr lang="en-US" sz="9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m</a:t>
            </a:r>
            <a:r>
              <a:rPr lang="en-US" sz="9600" baseline="300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2</a:t>
            </a:r>
            <a:r>
              <a:rPr lang="en-US" sz="9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area is  swamp.</a:t>
            </a:r>
            <a:r>
              <a:rPr lang="en-US" sz="41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/>
            </a:r>
            <a:br>
              <a:rPr lang="en-US" sz="41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</a:br>
            <a:endParaRPr lang="en-US" sz="4100" i="0" dirty="0" smtClean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1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41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/>
            </a:r>
            <a:br>
              <a:rPr lang="en-US" sz="41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</a:br>
            <a:r>
              <a:rPr lang="en-US" sz="41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/>
            </a:r>
            <a:br>
              <a:rPr lang="en-US" sz="41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</a:br>
            <a:r>
              <a:rPr lang="en-US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US" i="0" dirty="0" smtClean="0">
                <a:solidFill>
                  <a:srgbClr val="000000"/>
                </a:solidFill>
                <a:effectLst/>
              </a:rPr>
            </a:br>
            <a:r>
              <a:rPr lang="en-US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US" i="0" dirty="0" smtClean="0">
                <a:solidFill>
                  <a:srgbClr val="000000"/>
                </a:solidFill>
                <a:effectLst/>
              </a:rPr>
            </a:br>
            <a:r>
              <a:rPr lang="en-US" i="0" dirty="0" smtClean="0">
                <a:solidFill>
                  <a:srgbClr val="000000"/>
                </a:solidFill>
                <a:effectLst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86800" y="6330812"/>
            <a:ext cx="2743200" cy="365125"/>
          </a:xfrm>
        </p:spPr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5</a:t>
            </a:r>
            <a:endParaRPr lang="en-US" sz="1800" dirty="0">
              <a:latin typeface="Cambria" panose="02040503050406030204" pitchFamily="18" charset="0"/>
            </a:endParaRPr>
          </a:p>
        </p:txBody>
      </p:sp>
      <p:sp>
        <p:nvSpPr>
          <p:cNvPr id="25" name="Content Placeholder 24"/>
          <p:cNvSpPr>
            <a:spLocks noGrp="1"/>
          </p:cNvSpPr>
          <p:nvPr>
            <p:ph sz="half" idx="2"/>
          </p:nvPr>
        </p:nvSpPr>
        <p:spPr>
          <a:xfrm>
            <a:off x="6172200" y="843491"/>
            <a:ext cx="5181600" cy="5181528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6400" dirty="0" smtClean="0">
                <a:latin typeface="Cambria" panose="02040503050406030204" pitchFamily="18" charset="0"/>
              </a:rPr>
              <a:t>              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6335560" y="1149285"/>
            <a:ext cx="4120405" cy="47081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8" name="Straight Connector 27"/>
          <p:cNvCxnSpPr/>
          <p:nvPr/>
        </p:nvCxnSpPr>
        <p:spPr>
          <a:xfrm>
            <a:off x="6879102" y="1856935"/>
            <a:ext cx="2264898" cy="848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7928976" y="1958402"/>
            <a:ext cx="1215024" cy="14987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27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7142" y="405048"/>
            <a:ext cx="10515600" cy="696031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latin typeface="Cambria" panose="02040503050406030204" pitchFamily="18" charset="0"/>
              </a:rPr>
              <a:t>Climate </a:t>
            </a:r>
            <a:endParaRPr lang="en-US" sz="24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7496" y="1012205"/>
            <a:ext cx="9369287" cy="541117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1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Rainfall </a:t>
            </a:r>
            <a:endParaRPr lang="en-US" sz="3100" i="0" dirty="0" smtClean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1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Characterized with </a:t>
            </a:r>
          </a:p>
          <a:p>
            <a:pPr marL="0" indent="0">
              <a:buNone/>
            </a:pPr>
            <a:r>
              <a:rPr lang="en-US" sz="31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unimodal rainfall distribution</a:t>
            </a:r>
            <a:r>
              <a:rPr lang="en-US" sz="2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r>
              <a:rPr lang="en-US" sz="24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/>
            </a:r>
            <a:br>
              <a:rPr lang="en-US" sz="24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</a:br>
            <a:r>
              <a:rPr lang="en-US" sz="24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/>
            </a:r>
            <a:br>
              <a:rPr lang="en-US" sz="24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</a:br>
            <a:r>
              <a:rPr lang="en-US" sz="160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                </a:t>
            </a:r>
          </a:p>
          <a:p>
            <a:pPr marL="0" indent="0">
              <a:buNone/>
            </a:pPr>
            <a:r>
              <a:rPr lang="en-US" sz="1700" dirty="0" smtClean="0">
                <a:latin typeface="Cambria" panose="02040503050406030204" pitchFamily="18" charset="0"/>
              </a:rPr>
              <a:t>                                                                                                                  </a:t>
            </a:r>
            <a:endParaRPr lang="en-US" sz="17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ambria" panose="02040503050406030204" pitchFamily="18" charset="0"/>
              </a:rPr>
              <a:t>                                       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1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About (70-90)% </a:t>
            </a:r>
            <a:r>
              <a:rPr lang="en-US" sz="31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of total </a:t>
            </a:r>
            <a:r>
              <a:rPr lang="en-US" sz="31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rainfall            </a:t>
            </a:r>
          </a:p>
          <a:p>
            <a:pPr marL="0" indent="0">
              <a:buNone/>
            </a:pPr>
            <a:r>
              <a:rPr lang="en-US" sz="31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occurs in rainy summer </a:t>
            </a:r>
          </a:p>
          <a:p>
            <a:pPr marL="0" indent="0">
              <a:buNone/>
            </a:pPr>
            <a:r>
              <a:rPr lang="en-US" sz="31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(Kiremt) seasons</a:t>
            </a:r>
            <a:r>
              <a:rPr lang="en-US" sz="2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endParaRPr lang="en-US" sz="26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                                              </a:t>
            </a:r>
          </a:p>
          <a:p>
            <a:pPr marL="0" indent="0">
              <a:buNone/>
            </a:pPr>
            <a:r>
              <a:rPr lang="en-US" sz="17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                                                                                             </a:t>
            </a:r>
          </a:p>
          <a:p>
            <a:pPr marL="0" indent="0">
              <a:buNone/>
            </a:pPr>
            <a:endParaRPr lang="en-US" sz="16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                                                                                  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423378"/>
            <a:ext cx="2743200" cy="298097"/>
          </a:xfrm>
        </p:spPr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7</a:t>
            </a:r>
            <a:endParaRPr lang="en-US" sz="1800" dirty="0">
              <a:latin typeface="Cambria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575" y="1012205"/>
            <a:ext cx="4174434" cy="23405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573" y="3383349"/>
            <a:ext cx="4174435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199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097" y="329979"/>
            <a:ext cx="10515600" cy="586852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latin typeface="Cambria" panose="02040503050406030204" pitchFamily="18" charset="0"/>
              </a:rPr>
              <a:t>Land Use Land Cover</a:t>
            </a:r>
            <a:endParaRPr lang="en-US" sz="24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387" y="329979"/>
            <a:ext cx="10835310" cy="62961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dirty="0" smtClean="0">
                <a:latin typeface="Cambria" panose="02040503050406030204" pitchFamily="18" charset="0"/>
              </a:rPr>
              <a:t>  </a:t>
            </a:r>
            <a:endParaRPr lang="en-US" sz="9600" dirty="0">
              <a:latin typeface="Cambria" panose="020405030504060302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Cambria" panose="02040503050406030204" pitchFamily="18" charset="0"/>
              </a:rPr>
              <a:t>Wood land 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Cambria" panose="02040503050406030204" pitchFamily="18" charset="0"/>
              </a:rPr>
              <a:t>Moderately cultivated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Cambria" panose="02040503050406030204" pitchFamily="18" charset="0"/>
              </a:rPr>
              <a:t>Grass land </a:t>
            </a:r>
            <a:endParaRPr lang="en-US" sz="9600" dirty="0">
              <a:latin typeface="Cambria" panose="020405030504060302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Cambria" panose="02040503050406030204" pitchFamily="18" charset="0"/>
              </a:rPr>
              <a:t>Swamp</a:t>
            </a:r>
          </a:p>
          <a:p>
            <a:pPr marL="0" indent="0">
              <a:buNone/>
            </a:pPr>
            <a:endParaRPr lang="en-US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9600" dirty="0" smtClean="0">
                <a:latin typeface="Cambria" panose="02040503050406030204" pitchFamily="18" charset="0"/>
              </a:rPr>
              <a:t> 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Gauging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station </a:t>
            </a: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is installed downstream</a:t>
            </a:r>
          </a:p>
          <a:p>
            <a:pPr marL="0" indent="0">
              <a:buNone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of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the</a:t>
            </a:r>
            <a:r>
              <a:rPr lang="en-US" sz="9600" b="1" dirty="0">
                <a:solidFill>
                  <a:srgbClr val="000000"/>
                </a:solidFill>
                <a:latin typeface="Cambria" panose="02040503050406030204" pitchFamily="18" charset="0"/>
              </a:rPr>
              <a:t> Dabus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river.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 Has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an average annual </a:t>
            </a:r>
            <a:endParaRPr lang="en-US" sz="96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96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daily </a:t>
            </a:r>
            <a:r>
              <a:rPr lang="en-US" sz="9600" dirty="0">
                <a:solidFill>
                  <a:srgbClr val="000000"/>
                </a:solidFill>
                <a:latin typeface="Cambria" panose="02040503050406030204" pitchFamily="18" charset="0"/>
              </a:rPr>
              <a:t>flow of </a:t>
            </a:r>
            <a:r>
              <a:rPr lang="en-US" sz="9600" b="1" dirty="0">
                <a:latin typeface="Cambria" panose="02040503050406030204" pitchFamily="18" charset="0"/>
                <a:ea typeface="Calibri" panose="020F0502020204030204" pitchFamily="34" charset="0"/>
              </a:rPr>
              <a:t>161 </a:t>
            </a:r>
            <a:r>
              <a:rPr lang="en-US" sz="9600" dirty="0">
                <a:latin typeface="Cambria" panose="02040503050406030204" pitchFamily="18" charset="0"/>
                <a:ea typeface="Calibri" panose="020F0502020204030204" pitchFamily="34" charset="0"/>
              </a:rPr>
              <a:t>m</a:t>
            </a:r>
            <a:r>
              <a:rPr lang="en-US" sz="9600" baseline="30000" dirty="0">
                <a:latin typeface="Cambria" panose="02040503050406030204" pitchFamily="18" charset="0"/>
                <a:ea typeface="Calibri" panose="020F0502020204030204" pitchFamily="34" charset="0"/>
              </a:rPr>
              <a:t>3</a:t>
            </a:r>
            <a:r>
              <a:rPr lang="en-US" sz="9600" dirty="0">
                <a:latin typeface="Cambria" panose="02040503050406030204" pitchFamily="18" charset="0"/>
                <a:ea typeface="Calibri" panose="020F0502020204030204" pitchFamily="34" charset="0"/>
              </a:rPr>
              <a:t>/sec</a:t>
            </a:r>
            <a:r>
              <a:rPr lang="en-US" sz="9600" dirty="0" smtClean="0">
                <a:latin typeface="Cambria" panose="02040503050406030204" pitchFamily="18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en-US" sz="9600" dirty="0"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Cambria" panose="02040503050406030204" pitchFamily="18" charset="0"/>
              </a:rPr>
              <a:t>                                  </a:t>
            </a:r>
            <a:endParaRPr lang="en-US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</a:rPr>
              <a:t>                           </a:t>
            </a:r>
            <a:endParaRPr lang="en-US" sz="9600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96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9600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9600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9600" dirty="0">
                <a:latin typeface="Cambria" panose="02040503050406030204" pitchFamily="18" charset="0"/>
              </a:rPr>
              <a:t> </a:t>
            </a:r>
            <a:r>
              <a:rPr lang="en-US" sz="9600" dirty="0" smtClean="0">
                <a:latin typeface="Cambria" panose="02040503050406030204" pitchFamily="18" charset="0"/>
              </a:rPr>
              <a:t>                                                     </a:t>
            </a:r>
          </a:p>
          <a:p>
            <a:pPr marL="0" indent="0">
              <a:buNone/>
            </a:pPr>
            <a:r>
              <a:rPr lang="en-US" sz="9600" dirty="0" smtClean="0">
                <a:latin typeface="Cambria" panose="02040503050406030204" pitchFamily="18" charset="0"/>
              </a:rPr>
              <a:t>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en-US" sz="9600" dirty="0">
                <a:latin typeface="Cambria" panose="02040503050406030204" pitchFamily="18" charset="0"/>
              </a:rPr>
              <a:t> </a:t>
            </a:r>
            <a:r>
              <a:rPr lang="en-US" sz="9600" dirty="0" smtClean="0">
                <a:latin typeface="Cambria" panose="02040503050406030204" pitchFamily="18" charset="0"/>
              </a:rPr>
              <a:t>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endParaRPr lang="en-US" sz="9600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9600" dirty="0" smtClean="0">
                <a:latin typeface="Cambria" panose="02040503050406030204" pitchFamily="18" charset="0"/>
              </a:rPr>
              <a:t>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en-US" sz="9600" dirty="0" smtClean="0">
                <a:latin typeface="Cambria" panose="02040503050406030204" pitchFamily="18" charset="0"/>
              </a:rPr>
              <a:t>                                                                                                                                                                           </a:t>
            </a:r>
          </a:p>
          <a:p>
            <a:endParaRPr lang="en-US" sz="9600" dirty="0"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199" cy="365125"/>
          </a:xfrm>
        </p:spPr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10</a:t>
            </a:r>
            <a:endParaRPr lang="en-US" sz="1800" dirty="0">
              <a:latin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332" y="329979"/>
            <a:ext cx="4641423" cy="28526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964097" y="2835142"/>
            <a:ext cx="10515600" cy="486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b="1" dirty="0" smtClean="0">
                <a:latin typeface="Cambria" panose="02040503050406030204" pitchFamily="18" charset="0"/>
              </a:rPr>
              <a:t>Hydrology</a:t>
            </a:r>
            <a:r>
              <a:rPr lang="en-US" sz="2400" dirty="0" smtClean="0">
                <a:latin typeface="Cambria" panose="02040503050406030204" pitchFamily="18" charset="0"/>
              </a:rPr>
              <a:t> </a:t>
            </a:r>
            <a:endParaRPr lang="en-US" sz="2400" dirty="0">
              <a:latin typeface="Cambria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6333" y="3591524"/>
            <a:ext cx="4641423" cy="2764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279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582" y="602181"/>
            <a:ext cx="10515600" cy="524223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Wingdings 2" panose="05020102010507070707" pitchFamily="18" charset="2"/>
              </a:rPr>
              <a:t> </a:t>
            </a:r>
            <a:r>
              <a:rPr lang="en-US" sz="2800" b="1" dirty="0" smtClean="0">
                <a:latin typeface="Cambria" panose="02040503050406030204" pitchFamily="18" charset="0"/>
              </a:rPr>
              <a:t>Materials and Methods </a:t>
            </a:r>
            <a:endParaRPr lang="en-US" sz="28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9286" y="1126404"/>
            <a:ext cx="8786191" cy="511243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Cambria" panose="02040503050406030204" pitchFamily="18" charset="0"/>
              </a:rPr>
              <a:t>Conceptual frame work of the study </a:t>
            </a:r>
            <a:r>
              <a:rPr lang="en-US" sz="2400" dirty="0" smtClean="0">
                <a:latin typeface="Cambria" panose="02040503050406030204" pitchFamily="18" charset="0"/>
              </a:rPr>
              <a:t>area which describes </a:t>
            </a:r>
            <a:r>
              <a:rPr lang="en-US" sz="2400" dirty="0">
                <a:latin typeface="Cambria" panose="02040503050406030204" pitchFamily="18" charset="0"/>
              </a:rPr>
              <a:t>the overall procedure of this thesis work. </a:t>
            </a:r>
          </a:p>
          <a:p>
            <a:endParaRPr lang="en-US" sz="2400" dirty="0" smtClean="0">
              <a:latin typeface="Cambria" panose="02040503050406030204" pitchFamily="18" charset="0"/>
            </a:endParaRPr>
          </a:p>
          <a:p>
            <a:endParaRPr lang="en-US" sz="2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Cambria" panose="02040503050406030204" pitchFamily="18" charset="0"/>
            </a:endParaRPr>
          </a:p>
          <a:p>
            <a:endParaRPr lang="en-US" sz="2400" dirty="0">
              <a:latin typeface="Cambria" panose="02040503050406030204" pitchFamily="18" charset="0"/>
            </a:endParaRPr>
          </a:p>
          <a:p>
            <a:endParaRPr lang="en-US" sz="2400" dirty="0" smtClean="0">
              <a:latin typeface="Cambria" panose="02040503050406030204" pitchFamily="18" charset="0"/>
            </a:endParaRPr>
          </a:p>
          <a:p>
            <a:endParaRPr lang="en-US" sz="2400" dirty="0">
              <a:latin typeface="Cambria" panose="02040503050406030204" pitchFamily="18" charset="0"/>
            </a:endParaRPr>
          </a:p>
          <a:p>
            <a:endParaRPr lang="en-US" sz="2400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sz="2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800" dirty="0" smtClean="0">
                <a:latin typeface="Cambria" panose="02040503050406030204" pitchFamily="18" charset="0"/>
              </a:rPr>
              <a:t>12</a:t>
            </a:r>
            <a:endParaRPr lang="en-US" sz="1800" dirty="0">
              <a:latin typeface="Cambria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826" y="1974574"/>
            <a:ext cx="8242852" cy="4381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316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4989</TotalTime>
  <Words>1651</Words>
  <Application>Microsoft Office PowerPoint</Application>
  <PresentationFormat>Widescreen</PresentationFormat>
  <Paragraphs>529</Paragraphs>
  <Slides>29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Andalus</vt:lpstr>
      <vt:lpstr>Arial</vt:lpstr>
      <vt:lpstr>Calibri</vt:lpstr>
      <vt:lpstr>Calibri Light</vt:lpstr>
      <vt:lpstr>Cambria</vt:lpstr>
      <vt:lpstr>Cambria Math</vt:lpstr>
      <vt:lpstr>Times New Roman</vt:lpstr>
      <vt:lpstr>Wingdings</vt:lpstr>
      <vt:lpstr>Wingdings 2</vt:lpstr>
      <vt:lpstr>Office Theme</vt:lpstr>
      <vt:lpstr>PowerPoint Presentation</vt:lpstr>
      <vt:lpstr>  Introduction </vt:lpstr>
      <vt:lpstr>Cont’d</vt:lpstr>
      <vt:lpstr>   Statement of the Problem  </vt:lpstr>
      <vt:lpstr>   Objectives of the Study  </vt:lpstr>
      <vt:lpstr>  Description of the Study Area  </vt:lpstr>
      <vt:lpstr>Climate </vt:lpstr>
      <vt:lpstr>Land Use Land Cover</vt:lpstr>
      <vt:lpstr> Materials and Methods </vt:lpstr>
      <vt:lpstr>Cont’d</vt:lpstr>
      <vt:lpstr>Cont’d</vt:lpstr>
      <vt:lpstr>Cont’d</vt:lpstr>
      <vt:lpstr>Cont’d</vt:lpstr>
      <vt:lpstr>Cont’d</vt:lpstr>
      <vt:lpstr>Cont’d</vt:lpstr>
      <vt:lpstr>Cont’d</vt:lpstr>
      <vt:lpstr>Cont’d</vt:lpstr>
      <vt:lpstr>  Results and Discussions </vt:lpstr>
      <vt:lpstr>Cont’d</vt:lpstr>
      <vt:lpstr>Cont’d</vt:lpstr>
      <vt:lpstr>Cont’d</vt:lpstr>
      <vt:lpstr>Cont’d</vt:lpstr>
      <vt:lpstr>Cont’d</vt:lpstr>
      <vt:lpstr>Cont’d</vt:lpstr>
      <vt:lpstr>Cont’d</vt:lpstr>
      <vt:lpstr>Cont’d</vt:lpstr>
      <vt:lpstr> Conclusions </vt:lpstr>
      <vt:lpstr> Recommendations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HYDROLOGIC EVALUATION OF                                                           HIGH-RESOLUTION SATELLITE PRECIPITATION PRODUCTS: CASE STUDY ON DABUS WATERSHED, ETHIOPIA</dc:title>
  <dc:creator>user</dc:creator>
  <cp:lastModifiedBy>alemshet belayneh</cp:lastModifiedBy>
  <cp:revision>889</cp:revision>
  <dcterms:created xsi:type="dcterms:W3CDTF">2019-01-28T17:32:45Z</dcterms:created>
  <dcterms:modified xsi:type="dcterms:W3CDTF">2020-08-16T14:56:23Z</dcterms:modified>
</cp:coreProperties>
</file>