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63" r:id="rId5"/>
    <p:sldId id="261" r:id="rId6"/>
    <p:sldId id="264" r:id="rId7"/>
    <p:sldId id="269" r:id="rId8"/>
    <p:sldId id="266" r:id="rId9"/>
    <p:sldId id="260" r:id="rId10"/>
    <p:sldId id="268" r:id="rId11"/>
    <p:sldId id="258" r:id="rId12"/>
    <p:sldId id="267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35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0DC297-16AE-4511-93FB-B58EF962962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D98A9E-AEFA-4DD7-B7FA-22CCE6B25CC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8153400" cy="2514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  <a:effectLst/>
              </a:rPr>
              <a:t>Optimal Power Production of GERD with and without Upstream </a:t>
            </a:r>
            <a:r>
              <a:rPr lang="en-US" dirty="0" smtClean="0">
                <a:solidFill>
                  <a:srgbClr val="FFC000"/>
                </a:solidFill>
                <a:effectLst/>
              </a:rPr>
              <a:t>Irrigation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267200"/>
            <a:ext cx="7854696" cy="114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Abebe</a:t>
            </a:r>
            <a:r>
              <a:rPr lang="en-US" dirty="0"/>
              <a:t> Sine </a:t>
            </a:r>
            <a:r>
              <a:rPr lang="en-US" dirty="0" err="1" smtClean="0"/>
              <a:t>Gebregiorgis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                                                                  and </a:t>
            </a:r>
          </a:p>
          <a:p>
            <a:r>
              <a:rPr lang="en-US" dirty="0" err="1" smtClean="0"/>
              <a:t>Semu</a:t>
            </a:r>
            <a:r>
              <a:rPr lang="en-US" dirty="0" smtClean="0"/>
              <a:t> </a:t>
            </a:r>
            <a:r>
              <a:rPr lang="en-US" dirty="0" err="1"/>
              <a:t>Ayalew</a:t>
            </a:r>
            <a:r>
              <a:rPr lang="en-US" dirty="0"/>
              <a:t> </a:t>
            </a:r>
            <a:r>
              <a:rPr lang="en-US" dirty="0" err="1" smtClean="0"/>
              <a:t>Moges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77000" y="5693434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Texas, USA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0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10668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variation of percent of power reduction is not directly match the variation of inflow. The lag effect is attributed to reservoir operation rules and storage role in power generation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" y="2057400"/>
            <a:ext cx="8972550" cy="432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96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Dependable flow 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774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97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Summary and recommendation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25780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study indicates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upstream irrigation abstraction between of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 BCM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12.5 BCM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reduce average annual power production from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1,713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1,140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the total annual energy production from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15,030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GWh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9,985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GWh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production and total energy generation may reduce within the range of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12%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33%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regardless of the hydrological condition.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study may help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contribute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determination of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dependable flow releases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set threshold flows on the ongoing negotiation in the long term operation of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dam</a:t>
            </a:r>
          </a:p>
          <a:p>
            <a:pPr algn="just"/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8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914400"/>
          </a:xfrm>
        </p:spPr>
        <p:txBody>
          <a:bodyPr>
            <a:normAutofit/>
          </a:bodyPr>
          <a:lstStyle/>
          <a:p>
            <a:pPr algn="r"/>
            <a:r>
              <a:rPr lang="en-US" sz="3200" b="1" dirty="0" smtClean="0"/>
              <a:t>Summary …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Regardless of irrigation demand, the GERD will contribute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6%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90 percent dependable flow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 compared to natural flow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potential upstream irrigation, a new optimized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reservoir operation rules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be generated based on a combined irrigation-power production scenario.</a:t>
            </a:r>
          </a:p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Diversifying power sources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may compensate the power and energy loses from potential irrigation abstraction upstream of GERD.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68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514600"/>
            <a:ext cx="5715000" cy="1505712"/>
          </a:xfrm>
        </p:spPr>
        <p:txBody>
          <a:bodyPr>
            <a:noAutofit/>
          </a:bodyPr>
          <a:lstStyle/>
          <a:p>
            <a:r>
              <a:rPr lang="en-US" sz="9600" b="1" dirty="0" smtClean="0"/>
              <a:t>Thank you 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196348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305800" cy="685800"/>
          </a:xfrm>
        </p:spPr>
        <p:txBody>
          <a:bodyPr>
            <a:noAutofit/>
          </a:bodyPr>
          <a:lstStyle/>
          <a:p>
            <a:r>
              <a:rPr lang="fr-FR" sz="3600" b="1" dirty="0" smtClean="0"/>
              <a:t>Grand</a:t>
            </a:r>
            <a:r>
              <a:rPr lang="fr-FR" sz="3600" b="1" dirty="0"/>
              <a:t> </a:t>
            </a:r>
            <a:r>
              <a:rPr lang="fr-FR" sz="3600" b="1" dirty="0" err="1"/>
              <a:t>Ethiopian</a:t>
            </a:r>
            <a:r>
              <a:rPr lang="fr-FR" sz="3600" b="1" dirty="0"/>
              <a:t> Renaissance </a:t>
            </a:r>
            <a:r>
              <a:rPr lang="fr-FR" sz="3600" b="1" dirty="0" smtClean="0"/>
              <a:t>Dam (GERD)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60740"/>
            <a:ext cx="3037038" cy="838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Located near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-Sudan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boarder</a:t>
            </a:r>
          </a:p>
        </p:txBody>
      </p:sp>
      <p:pic>
        <p:nvPicPr>
          <p:cNvPr id="3074" name="Picture 2" descr="https://upload.wikimedia.org/wikipedia/commons/5/51/Renaissance_Reservo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390289"/>
            <a:ext cx="4495800" cy="449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71665"/>
            <a:ext cx="3265638" cy="273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32116" y="5943600"/>
            <a:ext cx="8461075" cy="661358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Expected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generate a total annual energy of 15,692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GWh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yield an average annual power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1791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</a:p>
        </p:txBody>
      </p:sp>
    </p:spTree>
    <p:extLst>
      <p:ext uri="{BB962C8B-B14F-4D97-AF65-F5344CB8AC3E}">
        <p14:creationId xmlns:p14="http://schemas.microsoft.com/office/powerpoint/2010/main" val="7525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Driving factors for Irrigation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Agriculture is the backbone of Ethiopia: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rucial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economic growth and long-term food security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Supports 85 percent of the population's livelihoods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hares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about 40%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country's gross domestic product 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than 80 percent of export value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Rainfall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Ethiopia: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ighly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erratic, and extreme spatial and temporal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variability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ost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rain falls intensively, often as convective storms, with very high rainfall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8382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smtClean="0"/>
              <a:t>Driving factors </a:t>
            </a:r>
            <a:r>
              <a:rPr lang="en-US" sz="4000" b="1" dirty="0" smtClean="0"/>
              <a:t>…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419600"/>
          </a:xfrm>
        </p:spPr>
        <p:txBody>
          <a:bodyPr>
            <a:normAutofit/>
          </a:bodyPr>
          <a:lstStyle/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population growth (nearly 115 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Soil and land degradation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ery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risk of annual droughts and intra-seasonal dry spells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rainfed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agriculture 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insufficient to ensure food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Beside hydropower generation, development of modern irrigation schemes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no-choice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 Ethiopia to overcome these challenges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important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investigate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impact of upstream irrigation on GERD power production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990600"/>
          </a:xfrm>
        </p:spPr>
        <p:txBody>
          <a:bodyPr/>
          <a:lstStyle/>
          <a:p>
            <a:r>
              <a:rPr lang="en-US" b="1" dirty="0" smtClean="0"/>
              <a:t>Method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32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Assume hypothetical annual abstraction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 to 12.5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BCM for irrigation upstream of GERD 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89" y="2723111"/>
            <a:ext cx="7086600" cy="405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974" y="990600"/>
            <a:ext cx="8839200" cy="9144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historical inflow at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-Sudan boarder since 1910 has been used as an input to perform the analysis   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0" y="1905000"/>
            <a:ext cx="8915400" cy="240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41540" y="4724400"/>
            <a:ext cx="8839200" cy="914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Reservoir operation is modeled with and without drought mitigation conditions </a:t>
            </a:r>
          </a:p>
          <a:p>
            <a:pPr marL="0" indent="0">
              <a:buFont typeface="Wingdings 2"/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8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Assumption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3505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existing operation rule in the GERD report has been generated based on optimal average power and annual total energy without upstream irrigation consideration.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analysis assumed that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 rules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remain the same regardless of upstream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abstractions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Result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Summary of average power and energy production for different upstream irrigation demands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73209"/>
              </p:ext>
            </p:extLst>
          </p:nvPr>
        </p:nvGraphicFramePr>
        <p:xfrm>
          <a:off x="685800" y="2590800"/>
          <a:ext cx="7010400" cy="3032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9835"/>
                <a:gridCol w="1050456"/>
                <a:gridCol w="1053697"/>
                <a:gridCol w="1153369"/>
                <a:gridCol w="1253043"/>
              </a:tblGrid>
              <a:tr h="78978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Qin, BCM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Qout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BCM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Power, MW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Energy, GWh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36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Irrigation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36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BCM Irrigation demand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36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 BCM Irrigation demand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12047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36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BCM Irrigation demand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36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 BCM Irrigation demand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9985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6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069" y="1219200"/>
            <a:ext cx="8610600" cy="76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of upstream irrigation on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yearly average power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total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energy production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68" y="2057400"/>
            <a:ext cx="8991601" cy="365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58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2257</TotalTime>
  <Words>434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Optimal Power Production of GERD with and without Upstream Irrigation</vt:lpstr>
      <vt:lpstr>Grand Ethiopian Renaissance Dam (GERD)</vt:lpstr>
      <vt:lpstr>Driving factors for Irrigation</vt:lpstr>
      <vt:lpstr>Driving factors …</vt:lpstr>
      <vt:lpstr>Method</vt:lpstr>
      <vt:lpstr>PowerPoint Presentation</vt:lpstr>
      <vt:lpstr>Assumption</vt:lpstr>
      <vt:lpstr>Result</vt:lpstr>
      <vt:lpstr>PowerPoint Presentation</vt:lpstr>
      <vt:lpstr>PowerPoint Presentation</vt:lpstr>
      <vt:lpstr>Dependable flow  </vt:lpstr>
      <vt:lpstr>Summary and recommendation</vt:lpstr>
      <vt:lpstr>Summary …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Power Production of GERD with and without Upstream Irrigation</dc:title>
  <dc:creator>new coustmer</dc:creator>
  <cp:lastModifiedBy>new coustmer</cp:lastModifiedBy>
  <cp:revision>24</cp:revision>
  <dcterms:created xsi:type="dcterms:W3CDTF">2020-08-18T05:39:19Z</dcterms:created>
  <dcterms:modified xsi:type="dcterms:W3CDTF">2020-08-20T06:25:26Z</dcterms:modified>
</cp:coreProperties>
</file>