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1" r:id="rId1"/>
  </p:sldMasterIdLst>
  <p:notesMasterIdLst>
    <p:notesMasterId r:id="rId17"/>
  </p:notesMasterIdLst>
  <p:sldIdLst>
    <p:sldId id="256" r:id="rId2"/>
    <p:sldId id="334" r:id="rId3"/>
    <p:sldId id="335" r:id="rId4"/>
    <p:sldId id="259" r:id="rId5"/>
    <p:sldId id="366" r:id="rId6"/>
    <p:sldId id="372" r:id="rId7"/>
    <p:sldId id="287" r:id="rId8"/>
    <p:sldId id="332" r:id="rId9"/>
    <p:sldId id="367" r:id="rId10"/>
    <p:sldId id="379" r:id="rId11"/>
    <p:sldId id="380" r:id="rId12"/>
    <p:sldId id="381" r:id="rId13"/>
    <p:sldId id="383" r:id="rId14"/>
    <p:sldId id="382" r:id="rId15"/>
    <p:sldId id="26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ubalem Fekade" initials="WF" lastIdx="28" clrIdx="0"/>
  <p:cmAuthor id="2" name="wubalem" initials="w" lastIdx="8" clrIdx="1">
    <p:extLst>
      <p:ext uri="{19B8F6BF-5375-455C-9EA6-DF929625EA0E}">
        <p15:presenceInfo xmlns:p15="http://schemas.microsoft.com/office/powerpoint/2012/main" userId="2ba40e42c769b83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CC"/>
    <a:srgbClr val="FFECC5"/>
    <a:srgbClr val="FFCCCC"/>
    <a:srgbClr val="FFDC97"/>
    <a:srgbClr val="FFCDE6"/>
    <a:srgbClr val="FFBF9F"/>
    <a:srgbClr val="008000"/>
    <a:srgbClr val="FF9966"/>
    <a:srgbClr val="0099FF"/>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495" autoAdjust="0"/>
    <p:restoredTop sz="95394" autoAdjust="0"/>
  </p:normalViewPr>
  <p:slideViewPr>
    <p:cSldViewPr snapToGrid="0">
      <p:cViewPr varScale="1">
        <p:scale>
          <a:sx n="80" d="100"/>
          <a:sy n="80" d="100"/>
        </p:scale>
        <p:origin x="96" y="25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B45D83-8DC4-476F-A5B0-D0B20CA8EC09}" type="datetimeFigureOut">
              <a:rPr lang="en-US" smtClean="0"/>
              <a:t>8/20/2020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EEA54E-9CAB-4AC6-80CC-2D176EE86BB8}" type="slidenum">
              <a:rPr lang="en-US" smtClean="0"/>
              <a:t>‹#›</a:t>
            </a:fld>
            <a:endParaRPr lang="en-US"/>
          </a:p>
        </p:txBody>
      </p:sp>
    </p:spTree>
    <p:extLst>
      <p:ext uri="{BB962C8B-B14F-4D97-AF65-F5344CB8AC3E}">
        <p14:creationId xmlns:p14="http://schemas.microsoft.com/office/powerpoint/2010/main" val="459758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EEA54E-9CAB-4AC6-80CC-2D176EE86BB8}" type="slidenum">
              <a:rPr lang="en-US" smtClean="0"/>
              <a:t>1</a:t>
            </a:fld>
            <a:endParaRPr lang="en-US"/>
          </a:p>
        </p:txBody>
      </p:sp>
    </p:spTree>
    <p:extLst>
      <p:ext uri="{BB962C8B-B14F-4D97-AF65-F5344CB8AC3E}">
        <p14:creationId xmlns:p14="http://schemas.microsoft.com/office/powerpoint/2010/main" val="2990549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baseline="0" noProof="0" dirty="0" smtClean="0"/>
          </a:p>
        </p:txBody>
      </p:sp>
      <p:sp>
        <p:nvSpPr>
          <p:cNvPr id="4" name="Slide Number Placeholder 3"/>
          <p:cNvSpPr>
            <a:spLocks noGrp="1"/>
          </p:cNvSpPr>
          <p:nvPr>
            <p:ph type="sldNum" sz="quarter" idx="10"/>
          </p:nvPr>
        </p:nvSpPr>
        <p:spPr/>
        <p:txBody>
          <a:bodyPr/>
          <a:lstStyle/>
          <a:p>
            <a:fld id="{44EEA54E-9CAB-4AC6-80CC-2D176EE86BB8}" type="slidenum">
              <a:rPr lang="en-US" smtClean="0"/>
              <a:t>4</a:t>
            </a:fld>
            <a:endParaRPr lang="en-US"/>
          </a:p>
        </p:txBody>
      </p:sp>
    </p:spTree>
    <p:extLst>
      <p:ext uri="{BB962C8B-B14F-4D97-AF65-F5344CB8AC3E}">
        <p14:creationId xmlns:p14="http://schemas.microsoft.com/office/powerpoint/2010/main" val="1885282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Although the NBI was established in 1999, all water</a:t>
            </a:r>
            <a:r>
              <a:rPr lang="en-US" baseline="0" dirty="0" smtClean="0"/>
              <a:t> infrastructure projects implemented since then are unilateral projects NBI playing no role; </a:t>
            </a:r>
          </a:p>
          <a:p>
            <a:pPr marL="171450" indent="-171450">
              <a:buFontTx/>
              <a:buChar char="-"/>
            </a:pPr>
            <a:r>
              <a:rPr lang="en-US" baseline="0" dirty="0" smtClean="0"/>
              <a:t>The 1959 agreement covers the full utilization of the Nile Basin water resources thought it was signed by two countries alone; the HAD enabled Egypt to store more than 2 (?) years of annual </a:t>
            </a:r>
            <a:r>
              <a:rPr lang="en-US" baseline="0" dirty="0" err="1" smtClean="0"/>
              <a:t>nile</a:t>
            </a:r>
            <a:r>
              <a:rPr lang="en-US" baseline="0" dirty="0" smtClean="0"/>
              <a:t> flows </a:t>
            </a:r>
          </a:p>
          <a:p>
            <a:pPr marL="171450" indent="-171450">
              <a:buFontTx/>
              <a:buChar char="-"/>
            </a:pPr>
            <a:r>
              <a:rPr lang="en-US" baseline="0" dirty="0" smtClean="0"/>
              <a:t>How did we get where we are: through a system of water infrastructure and agreements;</a:t>
            </a:r>
          </a:p>
          <a:p>
            <a:pPr marL="171450" indent="-171450">
              <a:buFontTx/>
              <a:buChar char="-"/>
            </a:pPr>
            <a:r>
              <a:rPr lang="en-US" dirty="0" smtClean="0"/>
              <a:t>The signing of the CFA</a:t>
            </a:r>
            <a:r>
              <a:rPr lang="en-US" baseline="0" dirty="0" smtClean="0"/>
              <a:t> by 6 countries led to freezing of participation by Egypt </a:t>
            </a:r>
            <a:r>
              <a:rPr lang="en-US" baseline="0" dirty="0" smtClean="0">
                <a:sym typeface="Wingdings" panose="05000000000000000000" pitchFamily="2" charset="2"/>
              </a:rPr>
              <a:t>in NBI;</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44EEA54E-9CAB-4AC6-80CC-2D176EE86BB8}" type="slidenum">
              <a:rPr lang="en-US" smtClean="0"/>
              <a:t>5</a:t>
            </a:fld>
            <a:endParaRPr lang="en-US"/>
          </a:p>
        </p:txBody>
      </p:sp>
    </p:spTree>
    <p:extLst>
      <p:ext uri="{BB962C8B-B14F-4D97-AF65-F5344CB8AC3E}">
        <p14:creationId xmlns:p14="http://schemas.microsoft.com/office/powerpoint/2010/main" val="3506707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EEA54E-9CAB-4AC6-80CC-2D176EE86BB8}" type="slidenum">
              <a:rPr lang="en-US" smtClean="0"/>
              <a:t>7</a:t>
            </a:fld>
            <a:endParaRPr lang="en-US"/>
          </a:p>
        </p:txBody>
      </p:sp>
    </p:spTree>
    <p:extLst>
      <p:ext uri="{BB962C8B-B14F-4D97-AF65-F5344CB8AC3E}">
        <p14:creationId xmlns:p14="http://schemas.microsoft.com/office/powerpoint/2010/main" val="1654656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808580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78600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09549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8037858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690685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8/20/2020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5718767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9336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8/20/2020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14848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8/20/2020</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485036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1BEF0D-F0BB-DE4B-95CE-6DB70DBA9567}" type="datetimeFigureOut">
              <a:rPr lang="en-US" smtClean="0"/>
              <a:pPr/>
              <a:t>8/20/2020</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4837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73731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48698" y="42269"/>
            <a:ext cx="11892326" cy="912772"/>
          </a:xfrm>
          <a:prstGeom prst="rect">
            <a:avLst/>
          </a:prstGeom>
        </p:spPr>
        <p:txBody>
          <a:bodyPr vert="horz" lIns="91440" tIns="45720" rIns="91440" bIns="4572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698" y="1127760"/>
            <a:ext cx="11892326" cy="5098379"/>
          </a:xfrm>
          <a:prstGeom prst="rect">
            <a:avLst/>
          </a:prstGeom>
        </p:spPr>
        <p:txBody>
          <a:bodyPr vert="horz" lIns="0" tIns="45720" rIns="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1BEF0D-F0BB-DE4B-95CE-6DB70DBA9567}" type="datetimeFigureOut">
              <a:rPr lang="en-US" smtClean="0"/>
              <a:pPr/>
              <a:t>8/20/2020</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95854057"/>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iming>
    <p:tnLst>
      <p:par>
        <p:cTn id="1" dur="indefinite" restart="never" nodeType="tmRoot"/>
      </p:par>
    </p:tnLst>
  </p:timing>
  <p:txStyles>
    <p:titleStyle>
      <a:lvl1pPr algn="l" defTabSz="914400" rtl="0" eaLnBrk="1" latinLnBrk="0" hangingPunct="1">
        <a:lnSpc>
          <a:spcPct val="85000"/>
        </a:lnSpc>
        <a:spcBef>
          <a:spcPct val="0"/>
        </a:spcBef>
        <a:buNone/>
        <a:defRPr sz="34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3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3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2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2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Layout" Target="../slideLayouts/slideLayout6.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10.emf"/><Relationship Id="rId7"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3.emf"/><Relationship Id="rId5" Type="http://schemas.openxmlformats.org/officeDocument/2006/relationships/image" Target="../media/image12.gif"/><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1.emf"/><Relationship Id="rId5" Type="http://schemas.openxmlformats.org/officeDocument/2006/relationships/image" Target="../media/image20.emf"/><Relationship Id="rId4" Type="http://schemas.openxmlformats.org/officeDocument/2006/relationships/image" Target="../media/image15.emf"/></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3200" y="3605701"/>
            <a:ext cx="11988800" cy="509099"/>
          </a:xfrm>
        </p:spPr>
        <p:txBody>
          <a:bodyPr>
            <a:normAutofit/>
          </a:bodyPr>
          <a:lstStyle/>
          <a:p>
            <a:r>
              <a:rPr lang="en-US" sz="2600" dirty="0" smtClean="0">
                <a:solidFill>
                  <a:schemeClr val="bg2">
                    <a:lumMod val="50000"/>
                  </a:schemeClr>
                </a:solidFill>
                <a:latin typeface="Calibri "/>
              </a:rPr>
              <a:t>EXPLORING </a:t>
            </a:r>
            <a:r>
              <a:rPr lang="en-US" sz="2600" dirty="0">
                <a:solidFill>
                  <a:schemeClr val="bg2">
                    <a:lumMod val="50000"/>
                  </a:schemeClr>
                </a:solidFill>
                <a:latin typeface="Calibri "/>
              </a:rPr>
              <a:t>THE OPTIONS FOR SUSTAINABLE USE OF THE NILE </a:t>
            </a:r>
            <a:r>
              <a:rPr lang="en-US" sz="2600" dirty="0" smtClean="0">
                <a:solidFill>
                  <a:schemeClr val="bg2">
                    <a:lumMod val="50000"/>
                  </a:schemeClr>
                </a:solidFill>
                <a:latin typeface="Calibri "/>
              </a:rPr>
              <a:t>WATERS</a:t>
            </a:r>
            <a:endParaRPr lang="en-US" sz="2600" i="1" dirty="0">
              <a:solidFill>
                <a:schemeClr val="bg2">
                  <a:lumMod val="50000"/>
                </a:schemeClr>
              </a:solidFill>
              <a:latin typeface="Calibri "/>
            </a:endParaRPr>
          </a:p>
        </p:txBody>
      </p:sp>
      <p:sp>
        <p:nvSpPr>
          <p:cNvPr id="4" name="TextBox 3"/>
          <p:cNvSpPr txBox="1"/>
          <p:nvPr/>
        </p:nvSpPr>
        <p:spPr>
          <a:xfrm>
            <a:off x="5681472" y="5407302"/>
            <a:ext cx="6510528" cy="369332"/>
          </a:xfrm>
          <a:prstGeom prst="rect">
            <a:avLst/>
          </a:prstGeom>
          <a:noFill/>
        </p:spPr>
        <p:txBody>
          <a:bodyPr wrap="square" rtlCol="0">
            <a:spAutoFit/>
          </a:bodyPr>
          <a:lstStyle/>
          <a:p>
            <a:pPr algn="r"/>
            <a:r>
              <a:rPr lang="en-US" i="1" dirty="0" smtClean="0"/>
              <a:t>Abdulkarim H Seid</a:t>
            </a:r>
            <a:r>
              <a:rPr lang="en-US" i="1" dirty="0"/>
              <a:t> </a:t>
            </a:r>
            <a:r>
              <a:rPr lang="en-US" i="1" smtClean="0"/>
              <a:t>(PhD)</a:t>
            </a:r>
            <a:endParaRPr lang="en-US" i="1" dirty="0"/>
          </a:p>
        </p:txBody>
      </p:sp>
    </p:spTree>
    <p:extLst>
      <p:ext uri="{BB962C8B-B14F-4D97-AF65-F5344CB8AC3E}">
        <p14:creationId xmlns:p14="http://schemas.microsoft.com/office/powerpoint/2010/main" val="3300823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316" y="201760"/>
            <a:ext cx="12038684" cy="814481"/>
          </a:xfrm>
        </p:spPr>
        <p:txBody>
          <a:bodyPr>
            <a:normAutofit fontScale="90000"/>
          </a:bodyPr>
          <a:lstStyle/>
          <a:p>
            <a:r>
              <a:rPr lang="en-US" sz="3200" b="1" dirty="0" smtClean="0">
                <a:solidFill>
                  <a:schemeClr val="bg2">
                    <a:lumMod val="50000"/>
                  </a:schemeClr>
                </a:solidFill>
              </a:rPr>
              <a:t>Unresolved Water Allocation vs. Regionally optimized cooperative WR investment</a:t>
            </a:r>
            <a:r>
              <a:rPr lang="en-US" sz="3200" b="1" dirty="0" smtClean="0"/>
              <a:t>: Lessons from [the unrealized] flagship program, the EN Joint Multipurpose Program</a:t>
            </a:r>
            <a:endParaRPr lang="en-US" sz="3200" b="1" dirty="0"/>
          </a:p>
        </p:txBody>
      </p:sp>
      <p:sp>
        <p:nvSpPr>
          <p:cNvPr id="4" name="Slide Number Placeholder 3"/>
          <p:cNvSpPr>
            <a:spLocks noGrp="1"/>
          </p:cNvSpPr>
          <p:nvPr>
            <p:ph type="sldNum" sz="quarter" idx="12"/>
          </p:nvPr>
        </p:nvSpPr>
        <p:spPr/>
        <p:txBody>
          <a:bodyPr/>
          <a:lstStyle/>
          <a:p>
            <a:pPr>
              <a:defRPr/>
            </a:pPr>
            <a:fld id="{A9D26293-4D8B-41B6-B366-FC14667B8BBD}" type="slidenum">
              <a:rPr lang="en-US" smtClean="0"/>
              <a:pPr>
                <a:defRPr/>
              </a:pPr>
              <a:t>10</a:t>
            </a:fld>
            <a:endParaRPr lang="en-US"/>
          </a:p>
        </p:txBody>
      </p:sp>
      <p:sp>
        <p:nvSpPr>
          <p:cNvPr id="6" name="Rectangle 5"/>
          <p:cNvSpPr/>
          <p:nvPr/>
        </p:nvSpPr>
        <p:spPr>
          <a:xfrm>
            <a:off x="284480" y="1016241"/>
            <a:ext cx="11775440" cy="51988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2600" b="1" dirty="0" smtClean="0"/>
              <a:t>EN </a:t>
            </a:r>
            <a:r>
              <a:rPr lang="en-US" sz="2600" b="1" dirty="0"/>
              <a:t>JMP </a:t>
            </a:r>
            <a:r>
              <a:rPr lang="en-US" sz="2600" dirty="0" smtClean="0"/>
              <a:t>was an ambitious cooperative  WR investment program of Egypt, Ethiopia and Sudan launched in 2006.</a:t>
            </a:r>
          </a:p>
          <a:p>
            <a:pPr marL="457200" indent="-457200">
              <a:buFont typeface="Arial" panose="020B0604020202020204" pitchFamily="34" charset="0"/>
              <a:buChar char="•"/>
            </a:pPr>
            <a:r>
              <a:rPr lang="en-US" sz="2600" b="1" dirty="0" smtClean="0"/>
              <a:t>S</a:t>
            </a:r>
            <a:r>
              <a:rPr lang="en-US" sz="2600" dirty="0" smtClean="0"/>
              <a:t>coping study concluded that the 3 countries could  embark on joint multipurpose WR infrastructure development in the Blue Nile/Abbay in Ethiopia and that JMP will confer win-win outcomes to all 3 countries, paving the way for future ….more regionally optimized investments</a:t>
            </a:r>
          </a:p>
          <a:p>
            <a:pPr marL="457200" indent="-457200">
              <a:buFont typeface="Arial" panose="020B0604020202020204" pitchFamily="34" charset="0"/>
              <a:buChar char="•"/>
            </a:pPr>
            <a:r>
              <a:rPr lang="en-US" sz="2600" dirty="0" smtClean="0"/>
              <a:t>The JMP was caught up in the disputes over the then parallel CFA Negotiations among  9 MS to establish a new Nile Treaty …. which ended in Sudan and Egypt freezing participation in both NBI … and the JMP</a:t>
            </a:r>
          </a:p>
          <a:p>
            <a:r>
              <a:rPr lang="en-US" sz="2600" dirty="0" smtClean="0">
                <a:sym typeface="Wingdings" panose="05000000000000000000" pitchFamily="2" charset="2"/>
              </a:rPr>
              <a:t> </a:t>
            </a:r>
            <a:r>
              <a:rPr lang="en-US" sz="2600" i="1" dirty="0" smtClean="0">
                <a:sym typeface="Wingdings" panose="05000000000000000000" pitchFamily="2" charset="2"/>
              </a:rPr>
              <a:t>This challenge seems to acquire a recurring nature going forward . .  In the search for common ground</a:t>
            </a:r>
            <a:endParaRPr lang="en-US" sz="2600" i="1" dirty="0" smtClean="0"/>
          </a:p>
          <a:p>
            <a:pPr algn="ctr"/>
            <a:endParaRPr lang="en-US" sz="2600" dirty="0"/>
          </a:p>
        </p:txBody>
      </p:sp>
    </p:spTree>
    <p:extLst>
      <p:ext uri="{BB962C8B-B14F-4D97-AF65-F5344CB8AC3E}">
        <p14:creationId xmlns:p14="http://schemas.microsoft.com/office/powerpoint/2010/main" val="29054385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316" y="0"/>
            <a:ext cx="12038684" cy="366963"/>
          </a:xfrm>
        </p:spPr>
        <p:txBody>
          <a:bodyPr>
            <a:normAutofit fontScale="90000"/>
          </a:bodyPr>
          <a:lstStyle/>
          <a:p>
            <a:r>
              <a:rPr lang="en-US" sz="3200" b="1" dirty="0" smtClean="0">
                <a:solidFill>
                  <a:schemeClr val="bg2">
                    <a:lumMod val="50000"/>
                  </a:schemeClr>
                </a:solidFill>
              </a:rPr>
              <a:t>The search for common ground : Plausible</a:t>
            </a:r>
            <a:r>
              <a:rPr lang="en-US" sz="3200" b="1" dirty="0">
                <a:solidFill>
                  <a:schemeClr val="bg2">
                    <a:lumMod val="50000"/>
                  </a:schemeClr>
                </a:solidFill>
              </a:rPr>
              <a:t> </a:t>
            </a:r>
            <a:r>
              <a:rPr lang="en-US" sz="3200" b="1" dirty="0" smtClean="0">
                <a:solidFill>
                  <a:schemeClr val="bg2">
                    <a:lumMod val="50000"/>
                  </a:schemeClr>
                </a:solidFill>
              </a:rPr>
              <a:t>options scenarios (?)</a:t>
            </a:r>
            <a:endParaRPr lang="en-US" sz="3200" b="1" dirty="0">
              <a:solidFill>
                <a:schemeClr val="bg2">
                  <a:lumMod val="50000"/>
                </a:schemeClr>
              </a:solidFill>
            </a:endParaRPr>
          </a:p>
        </p:txBody>
      </p:sp>
      <p:sp>
        <p:nvSpPr>
          <p:cNvPr id="4" name="Slide Number Placeholder 3"/>
          <p:cNvSpPr>
            <a:spLocks noGrp="1"/>
          </p:cNvSpPr>
          <p:nvPr>
            <p:ph type="sldNum" sz="quarter" idx="12"/>
          </p:nvPr>
        </p:nvSpPr>
        <p:spPr>
          <a:xfrm>
            <a:off x="9900458" y="6263014"/>
            <a:ext cx="1312025" cy="365125"/>
          </a:xfrm>
        </p:spPr>
        <p:txBody>
          <a:bodyPr/>
          <a:lstStyle/>
          <a:p>
            <a:pPr>
              <a:defRPr/>
            </a:pPr>
            <a:fld id="{A9D26293-4D8B-41B6-B366-FC14667B8BBD}" type="slidenum">
              <a:rPr lang="en-US" smtClean="0"/>
              <a:pPr>
                <a:defRPr/>
              </a:pPr>
              <a:t>11</a:t>
            </a:fld>
            <a:endParaRPr lang="en-US"/>
          </a:p>
        </p:txBody>
      </p:sp>
      <p:grpSp>
        <p:nvGrpSpPr>
          <p:cNvPr id="13" name="Group 12"/>
          <p:cNvGrpSpPr/>
          <p:nvPr/>
        </p:nvGrpSpPr>
        <p:grpSpPr>
          <a:xfrm>
            <a:off x="110856" y="479190"/>
            <a:ext cx="5669280" cy="2680700"/>
            <a:chOff x="110856" y="479190"/>
            <a:chExt cx="5669280" cy="2680700"/>
          </a:xfrm>
        </p:grpSpPr>
        <p:sp>
          <p:nvSpPr>
            <p:cNvPr id="5" name="Rectangle 4"/>
            <p:cNvSpPr/>
            <p:nvPr/>
          </p:nvSpPr>
          <p:spPr>
            <a:xfrm>
              <a:off x="110856" y="479190"/>
              <a:ext cx="5669280" cy="44704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b="1" dirty="0">
                  <a:solidFill>
                    <a:schemeClr val="bg1"/>
                  </a:solidFill>
                </a:rPr>
                <a:t>Scenario 1: DO </a:t>
              </a:r>
              <a:r>
                <a:rPr lang="en-US" sz="2000" b="1" dirty="0" smtClean="0">
                  <a:solidFill>
                    <a:schemeClr val="bg1"/>
                  </a:solidFill>
                </a:rPr>
                <a:t>NOTHING</a:t>
              </a:r>
              <a:endParaRPr lang="en-US" sz="20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110856" y="987190"/>
              <a:ext cx="5669280" cy="21727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marL="291465" marR="0" indent="-285750">
                <a:lnSpc>
                  <a:spcPct val="107000"/>
                </a:lnSpc>
                <a:spcBef>
                  <a:spcPts val="0"/>
                </a:spcBef>
                <a:spcAft>
                  <a:spcPts val="0"/>
                </a:spcAft>
                <a:buFont typeface="Arial" panose="020B0604020202020204" pitchFamily="34" charset="0"/>
                <a:buChar char="•"/>
              </a:pPr>
              <a:r>
                <a:rPr lang="en-US" sz="2000" i="1" dirty="0">
                  <a:solidFill>
                    <a:schemeClr val="bg2">
                      <a:lumMod val="25000"/>
                    </a:schemeClr>
                  </a:solidFill>
                </a:rPr>
                <a:t>The current status </a:t>
              </a:r>
              <a:r>
                <a:rPr lang="en-US" sz="2000" i="1" dirty="0" smtClean="0">
                  <a:solidFill>
                    <a:schemeClr val="bg2">
                      <a:lumMod val="25000"/>
                    </a:schemeClr>
                  </a:solidFill>
                </a:rPr>
                <a:t>continues </a:t>
              </a:r>
              <a:r>
                <a:rPr lang="en-US" sz="2000" i="1" dirty="0" smtClean="0">
                  <a:solidFill>
                    <a:schemeClr val="bg2">
                      <a:lumMod val="25000"/>
                    </a:schemeClr>
                  </a:solidFill>
                  <a:sym typeface="Wingdings" panose="05000000000000000000" pitchFamily="2" charset="2"/>
                </a:rPr>
                <a:t> </a:t>
              </a:r>
              <a:r>
                <a:rPr lang="en-US" sz="2000" i="1" dirty="0" smtClean="0">
                  <a:solidFill>
                    <a:schemeClr val="bg2">
                      <a:lumMod val="25000"/>
                    </a:schemeClr>
                  </a:solidFill>
                </a:rPr>
                <a:t>no </a:t>
              </a:r>
              <a:r>
                <a:rPr lang="en-US" sz="2000" i="1" dirty="0">
                  <a:solidFill>
                    <a:schemeClr val="bg2">
                      <a:lumMod val="25000"/>
                    </a:schemeClr>
                  </a:solidFill>
                </a:rPr>
                <a:t>effective measures taken to narrow the </a:t>
              </a:r>
              <a:r>
                <a:rPr lang="en-US" sz="2000" i="1" dirty="0" smtClean="0">
                  <a:solidFill>
                    <a:schemeClr val="bg2">
                      <a:lumMod val="25000"/>
                    </a:schemeClr>
                  </a:solidFill>
                </a:rPr>
                <a:t>differences.</a:t>
              </a:r>
              <a:endParaRPr lang="en-US" sz="2000" i="1" dirty="0">
                <a:solidFill>
                  <a:schemeClr val="bg2">
                    <a:lumMod val="25000"/>
                  </a:schemeClr>
                </a:solidFill>
              </a:endParaRPr>
            </a:p>
            <a:p>
              <a:pPr marL="5715" marR="0">
                <a:lnSpc>
                  <a:spcPct val="107000"/>
                </a:lnSpc>
                <a:spcBef>
                  <a:spcPts val="0"/>
                </a:spcBef>
                <a:spcAft>
                  <a:spcPts val="0"/>
                </a:spcAft>
              </a:pPr>
              <a:endParaRPr lang="en-US" sz="2000" i="1" dirty="0" smtClean="0">
                <a:solidFill>
                  <a:schemeClr val="bg2">
                    <a:lumMod val="25000"/>
                  </a:schemeClr>
                </a:solidFill>
                <a:sym typeface="Wingdings" panose="05000000000000000000" pitchFamily="2" charset="2"/>
              </a:endParaRPr>
            </a:p>
            <a:p>
              <a:pPr marL="5715" marR="0">
                <a:lnSpc>
                  <a:spcPct val="107000"/>
                </a:lnSpc>
                <a:spcBef>
                  <a:spcPts val="0"/>
                </a:spcBef>
                <a:spcAft>
                  <a:spcPts val="0"/>
                </a:spcAft>
              </a:pPr>
              <a:r>
                <a:rPr lang="en-US" sz="2000" i="1" dirty="0" smtClean="0">
                  <a:solidFill>
                    <a:schemeClr val="bg2">
                      <a:lumMod val="25000"/>
                    </a:schemeClr>
                  </a:solidFill>
                  <a:sym typeface="Wingdings" panose="05000000000000000000" pitchFamily="2" charset="2"/>
                </a:rPr>
                <a:t> </a:t>
              </a:r>
              <a:r>
                <a:rPr lang="en-US" sz="2000" i="1" dirty="0">
                  <a:solidFill>
                    <a:schemeClr val="bg2">
                      <a:lumMod val="25000"/>
                    </a:schemeClr>
                  </a:solidFill>
                </a:rPr>
                <a:t>Status quo = unilateral development = [from a basin-wide perspective] suboptimal development and utilization of the scarce Nile water </a:t>
              </a:r>
              <a:r>
                <a:rPr lang="en-US" sz="2000" i="1" dirty="0" smtClean="0">
                  <a:solidFill>
                    <a:schemeClr val="bg2">
                      <a:lumMod val="25000"/>
                    </a:schemeClr>
                  </a:solidFill>
                </a:rPr>
                <a:t>resources</a:t>
              </a:r>
              <a:endParaRPr lang="en-US" sz="2000" i="1" dirty="0">
                <a:solidFill>
                  <a:schemeClr val="bg2">
                    <a:lumMod val="25000"/>
                  </a:schemeClr>
                </a:solidFill>
              </a:endParaRPr>
            </a:p>
          </p:txBody>
        </p:sp>
      </p:grpSp>
      <p:grpSp>
        <p:nvGrpSpPr>
          <p:cNvPr id="14" name="Group 13"/>
          <p:cNvGrpSpPr/>
          <p:nvPr/>
        </p:nvGrpSpPr>
        <p:grpSpPr>
          <a:xfrm>
            <a:off x="110856" y="3349069"/>
            <a:ext cx="5669280" cy="3279070"/>
            <a:chOff x="110856" y="3349069"/>
            <a:chExt cx="5669280" cy="3279070"/>
          </a:xfrm>
        </p:grpSpPr>
        <p:sp>
          <p:nvSpPr>
            <p:cNvPr id="7" name="Rectangle 6"/>
            <p:cNvSpPr/>
            <p:nvPr/>
          </p:nvSpPr>
          <p:spPr>
            <a:xfrm>
              <a:off x="110856" y="3349069"/>
              <a:ext cx="5669280" cy="44704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07000"/>
                </a:lnSpc>
              </a:pPr>
              <a:r>
                <a:rPr lang="en-US" sz="2000" b="1" dirty="0">
                  <a:solidFill>
                    <a:schemeClr val="bg1"/>
                  </a:solidFill>
                </a:rPr>
                <a:t>Scenario 3: PROJECT-by-PROJECT APPROACH</a:t>
              </a:r>
              <a:endParaRPr lang="en-US" sz="20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p:cNvSpPr/>
            <p:nvPr/>
          </p:nvSpPr>
          <p:spPr>
            <a:xfrm>
              <a:off x="110856" y="3857069"/>
              <a:ext cx="5669280" cy="277107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marL="342900" marR="0" lvl="0" indent="-342900" algn="just">
                <a:lnSpc>
                  <a:spcPct val="107000"/>
                </a:lnSpc>
                <a:spcBef>
                  <a:spcPts val="0"/>
                </a:spcBef>
                <a:spcAft>
                  <a:spcPts val="0"/>
                </a:spcAft>
                <a:buFont typeface="Symbol" panose="05050102010706020507" pitchFamily="18" charset="2"/>
                <a:buChar char=""/>
              </a:pPr>
              <a:r>
                <a:rPr lang="en-US" i="1" dirty="0">
                  <a:solidFill>
                    <a:schemeClr val="bg2">
                      <a:lumMod val="25000"/>
                    </a:schemeClr>
                  </a:solidFill>
                </a:rPr>
                <a:t>Failing to have a basin-wide legal regime, </a:t>
              </a:r>
              <a:r>
                <a:rPr lang="en-US" i="1" dirty="0" smtClean="0">
                  <a:solidFill>
                    <a:schemeClr val="bg2">
                      <a:lumMod val="25000"/>
                    </a:schemeClr>
                  </a:solidFill>
                </a:rPr>
                <a:t>countries</a:t>
              </a:r>
              <a:r>
                <a:rPr lang="en-US" i="1" dirty="0">
                  <a:solidFill>
                    <a:schemeClr val="bg2">
                      <a:lumMod val="25000"/>
                    </a:schemeClr>
                  </a:solidFill>
                </a:rPr>
                <a:t>, attempt to secure sub-basin or </a:t>
              </a:r>
              <a:r>
                <a:rPr lang="en-US" i="1" u="sng" dirty="0">
                  <a:solidFill>
                    <a:schemeClr val="bg2">
                      <a:lumMod val="25000"/>
                    </a:schemeClr>
                  </a:solidFill>
                </a:rPr>
                <a:t>project-based </a:t>
              </a:r>
              <a:r>
                <a:rPr lang="en-US" i="1" dirty="0" smtClean="0">
                  <a:solidFill>
                    <a:schemeClr val="bg2">
                      <a:lumMod val="25000"/>
                    </a:schemeClr>
                  </a:solidFill>
                </a:rPr>
                <a:t>agreements;</a:t>
              </a:r>
              <a:endParaRPr lang="en-US" i="1" dirty="0">
                <a:solidFill>
                  <a:schemeClr val="bg2">
                    <a:lumMod val="25000"/>
                  </a:schemeClr>
                </a:solidFill>
              </a:endParaRPr>
            </a:p>
            <a:p>
              <a:pPr marL="342900" marR="0" lvl="0" indent="-342900" algn="just">
                <a:lnSpc>
                  <a:spcPct val="107000"/>
                </a:lnSpc>
                <a:spcBef>
                  <a:spcPts val="0"/>
                </a:spcBef>
                <a:spcAft>
                  <a:spcPts val="0"/>
                </a:spcAft>
                <a:buFont typeface="Symbol" panose="05050102010706020507" pitchFamily="18" charset="2"/>
                <a:buChar char=""/>
              </a:pPr>
              <a:r>
                <a:rPr lang="en-US" i="1" dirty="0">
                  <a:solidFill>
                    <a:schemeClr val="bg2">
                      <a:lumMod val="25000"/>
                    </a:schemeClr>
                  </a:solidFill>
                </a:rPr>
                <a:t>Possibly less </a:t>
              </a:r>
              <a:r>
                <a:rPr lang="en-US" i="1" dirty="0" smtClean="0">
                  <a:solidFill>
                    <a:schemeClr val="bg2">
                      <a:lumMod val="25000"/>
                    </a:schemeClr>
                  </a:solidFill>
                </a:rPr>
                <a:t>complicated but without </a:t>
              </a:r>
              <a:r>
                <a:rPr lang="en-US" i="1" dirty="0">
                  <a:solidFill>
                    <a:schemeClr val="bg2">
                      <a:lumMod val="25000"/>
                    </a:schemeClr>
                  </a:solidFill>
                </a:rPr>
                <a:t>addressing the issue of water allocation, the piecemeal will not address the core issues</a:t>
              </a:r>
            </a:p>
            <a:p>
              <a:pPr marL="228600" marR="0" algn="just">
                <a:lnSpc>
                  <a:spcPct val="107000"/>
                </a:lnSpc>
                <a:spcBef>
                  <a:spcPts val="0"/>
                </a:spcBef>
                <a:spcAft>
                  <a:spcPts val="0"/>
                </a:spcAft>
              </a:pPr>
              <a:r>
                <a:rPr lang="en-US" i="1" dirty="0">
                  <a:solidFill>
                    <a:schemeClr val="bg2">
                      <a:lumMod val="25000"/>
                    </a:schemeClr>
                  </a:solidFill>
                </a:rPr>
                <a:t> </a:t>
              </a:r>
            </a:p>
            <a:p>
              <a:pPr marL="342900" marR="0" lvl="0" indent="-342900" algn="just">
                <a:lnSpc>
                  <a:spcPct val="107000"/>
                </a:lnSpc>
                <a:spcBef>
                  <a:spcPts val="0"/>
                </a:spcBef>
                <a:spcAft>
                  <a:spcPts val="0"/>
                </a:spcAft>
                <a:buFont typeface="Wingdings" panose="05000000000000000000" pitchFamily="2" charset="2"/>
                <a:buChar char=""/>
              </a:pPr>
              <a:r>
                <a:rPr lang="en-US" i="1" dirty="0" smtClean="0">
                  <a:solidFill>
                    <a:schemeClr val="bg2">
                      <a:lumMod val="25000"/>
                    </a:schemeClr>
                  </a:solidFill>
                </a:rPr>
                <a:t>More </a:t>
              </a:r>
              <a:r>
                <a:rPr lang="en-US" i="1" dirty="0">
                  <a:solidFill>
                    <a:schemeClr val="bg2">
                      <a:lumMod val="25000"/>
                    </a:schemeClr>
                  </a:solidFill>
                </a:rPr>
                <a:t>tension, more conflict, impasse will continue</a:t>
              </a:r>
              <a:endParaRPr lang="en-US" i="1"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5" name="Group 14"/>
          <p:cNvGrpSpPr/>
          <p:nvPr/>
        </p:nvGrpSpPr>
        <p:grpSpPr>
          <a:xfrm>
            <a:off x="6111433" y="479190"/>
            <a:ext cx="5905536" cy="2680700"/>
            <a:chOff x="6111433" y="479190"/>
            <a:chExt cx="5905536" cy="2680700"/>
          </a:xfrm>
        </p:grpSpPr>
        <p:sp>
          <p:nvSpPr>
            <p:cNvPr id="9" name="Rectangle 8"/>
            <p:cNvSpPr/>
            <p:nvPr/>
          </p:nvSpPr>
          <p:spPr>
            <a:xfrm>
              <a:off x="6111433" y="479190"/>
              <a:ext cx="5905536" cy="44704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defTabSz="914400">
                <a:lnSpc>
                  <a:spcPct val="107000"/>
                </a:lnSpc>
                <a:defRPr/>
              </a:pPr>
              <a:r>
                <a:rPr lang="en-US" sz="2000" b="1" dirty="0">
                  <a:solidFill>
                    <a:schemeClr val="bg1"/>
                  </a:solidFill>
                </a:rPr>
                <a:t>Scenario 2: NO NILE BASIN WIDE AGREEMENT</a:t>
              </a:r>
              <a:endParaRPr lang="en-US" sz="20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p:cNvSpPr/>
            <p:nvPr/>
          </p:nvSpPr>
          <p:spPr>
            <a:xfrm>
              <a:off x="6111433" y="987190"/>
              <a:ext cx="5905536" cy="21727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marL="285750" marR="0" lvl="0" indent="-285750" algn="just">
                <a:lnSpc>
                  <a:spcPct val="107000"/>
                </a:lnSpc>
                <a:spcBef>
                  <a:spcPts val="0"/>
                </a:spcBef>
                <a:spcAft>
                  <a:spcPts val="0"/>
                </a:spcAft>
                <a:buFont typeface="Arial" panose="020B0604020202020204" pitchFamily="34" charset="0"/>
                <a:buChar char="•"/>
              </a:pPr>
              <a:r>
                <a:rPr lang="en-US" sz="1600" dirty="0">
                  <a:solidFill>
                    <a:schemeClr val="bg2">
                      <a:lumMod val="25000"/>
                    </a:schemeClr>
                  </a:solidFill>
                </a:rPr>
                <a:t>Upstream water source countries ratify the CFA and form the Nile River Basin Commission </a:t>
              </a:r>
              <a:r>
                <a:rPr lang="en-US" sz="1600" u="sng" dirty="0">
                  <a:solidFill>
                    <a:schemeClr val="bg2">
                      <a:lumMod val="25000"/>
                    </a:schemeClr>
                  </a:solidFill>
                </a:rPr>
                <a:t>without Egypt and Sudan</a:t>
              </a:r>
              <a:r>
                <a:rPr lang="en-US" sz="1600" dirty="0">
                  <a:solidFill>
                    <a:schemeClr val="bg2">
                      <a:lumMod val="25000"/>
                    </a:schemeClr>
                  </a:solidFill>
                </a:rPr>
                <a:t>. </a:t>
              </a:r>
            </a:p>
            <a:p>
              <a:pPr marL="342900" marR="0" lvl="0" indent="-342900" algn="just">
                <a:lnSpc>
                  <a:spcPct val="107000"/>
                </a:lnSpc>
                <a:spcBef>
                  <a:spcPts val="0"/>
                </a:spcBef>
                <a:spcAft>
                  <a:spcPts val="0"/>
                </a:spcAft>
                <a:buFont typeface="Symbol" panose="05050102010706020507" pitchFamily="18" charset="2"/>
                <a:buChar char=""/>
              </a:pPr>
              <a:r>
                <a:rPr lang="en-US" sz="1600" dirty="0">
                  <a:solidFill>
                    <a:schemeClr val="bg2">
                      <a:lumMod val="25000"/>
                    </a:schemeClr>
                  </a:solidFill>
                </a:rPr>
                <a:t>The </a:t>
              </a:r>
              <a:r>
                <a:rPr lang="en-US" sz="1600" dirty="0" smtClean="0">
                  <a:solidFill>
                    <a:schemeClr val="bg2">
                      <a:lumMod val="25000"/>
                    </a:schemeClr>
                  </a:solidFill>
                </a:rPr>
                <a:t>Basin </a:t>
              </a:r>
              <a:r>
                <a:rPr lang="en-US" sz="1600" dirty="0">
                  <a:solidFill>
                    <a:schemeClr val="bg2">
                      <a:lumMod val="25000"/>
                    </a:schemeClr>
                  </a:solidFill>
                </a:rPr>
                <a:t>will be governed by two TB legal regimes concurrently:  – </a:t>
              </a:r>
              <a:r>
                <a:rPr lang="en-US" sz="1600" u="sng" dirty="0">
                  <a:solidFill>
                    <a:schemeClr val="bg2">
                      <a:lumMod val="25000"/>
                    </a:schemeClr>
                  </a:solidFill>
                </a:rPr>
                <a:t>the CFA </a:t>
              </a:r>
              <a:r>
                <a:rPr lang="en-US" sz="1600" dirty="0">
                  <a:solidFill>
                    <a:schemeClr val="bg2">
                      <a:lumMod val="25000"/>
                    </a:schemeClr>
                  </a:solidFill>
                </a:rPr>
                <a:t>for all (or most) upstream countries and </a:t>
              </a:r>
              <a:r>
                <a:rPr lang="en-US" sz="1600" u="sng" dirty="0">
                  <a:solidFill>
                    <a:schemeClr val="bg2">
                      <a:lumMod val="25000"/>
                    </a:schemeClr>
                  </a:solidFill>
                </a:rPr>
                <a:t>pre-existing</a:t>
              </a:r>
              <a:r>
                <a:rPr lang="en-US" sz="1600" dirty="0">
                  <a:solidFill>
                    <a:schemeClr val="bg2">
                      <a:lumMod val="25000"/>
                    </a:schemeClr>
                  </a:solidFill>
                </a:rPr>
                <a:t> (1959) Agreements for Egypt and Sudan. </a:t>
              </a:r>
            </a:p>
            <a:p>
              <a:pPr marL="228600" marR="0" algn="just">
                <a:lnSpc>
                  <a:spcPct val="107000"/>
                </a:lnSpc>
                <a:spcBef>
                  <a:spcPts val="0"/>
                </a:spcBef>
                <a:spcAft>
                  <a:spcPts val="0"/>
                </a:spcAft>
              </a:pPr>
              <a:r>
                <a:rPr lang="en-US" sz="1600" dirty="0">
                  <a:solidFill>
                    <a:schemeClr val="bg2">
                      <a:lumMod val="25000"/>
                    </a:schemeClr>
                  </a:solidFill>
                </a:rPr>
                <a:t> </a:t>
              </a:r>
            </a:p>
            <a:p>
              <a:pPr marL="342900" marR="0" lvl="0" indent="-342900" algn="just">
                <a:lnSpc>
                  <a:spcPct val="107000"/>
                </a:lnSpc>
                <a:spcBef>
                  <a:spcPts val="0"/>
                </a:spcBef>
                <a:spcAft>
                  <a:spcPts val="0"/>
                </a:spcAft>
                <a:buFont typeface="Wingdings" panose="05000000000000000000" pitchFamily="2" charset="2"/>
                <a:buChar char=""/>
              </a:pPr>
              <a:r>
                <a:rPr lang="en-US" sz="1600" i="1" dirty="0" smtClean="0">
                  <a:solidFill>
                    <a:schemeClr val="bg2">
                      <a:lumMod val="25000"/>
                    </a:schemeClr>
                  </a:solidFill>
                </a:rPr>
                <a:t>the </a:t>
              </a:r>
              <a:r>
                <a:rPr lang="en-US" sz="1600" i="1" dirty="0">
                  <a:solidFill>
                    <a:schemeClr val="bg2">
                      <a:lumMod val="25000"/>
                    </a:schemeClr>
                  </a:solidFill>
                </a:rPr>
                <a:t>core issue of water allocation between the riparian countries will not be resolved. In a way, the impasse will continue. </a:t>
              </a:r>
              <a:endParaRPr lang="en-US" sz="1600" i="1"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6" name="Group 15"/>
          <p:cNvGrpSpPr/>
          <p:nvPr/>
        </p:nvGrpSpPr>
        <p:grpSpPr>
          <a:xfrm>
            <a:off x="6111433" y="3349069"/>
            <a:ext cx="5905536" cy="3279070"/>
            <a:chOff x="6111433" y="3349069"/>
            <a:chExt cx="5905536" cy="3279070"/>
          </a:xfrm>
        </p:grpSpPr>
        <p:sp>
          <p:nvSpPr>
            <p:cNvPr id="11" name="Rectangle 10"/>
            <p:cNvSpPr/>
            <p:nvPr/>
          </p:nvSpPr>
          <p:spPr>
            <a:xfrm>
              <a:off x="6111433" y="3349069"/>
              <a:ext cx="5905536" cy="44704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5715" marR="0" algn="just">
                <a:lnSpc>
                  <a:spcPct val="107000"/>
                </a:lnSpc>
                <a:spcBef>
                  <a:spcPts val="0"/>
                </a:spcBef>
                <a:spcAft>
                  <a:spcPts val="0"/>
                </a:spcAft>
              </a:pPr>
              <a:r>
                <a:rPr lang="en-US" b="1" dirty="0">
                  <a:solidFill>
                    <a:schemeClr val="bg1"/>
                  </a:solidFill>
                </a:rPr>
                <a:t>Scenario 4: ALL ON-BOARD: </a:t>
              </a:r>
              <a:r>
                <a:rPr lang="en-US" b="1" dirty="0" smtClean="0">
                  <a:solidFill>
                    <a:schemeClr val="bg1"/>
                  </a:solidFill>
                </a:rPr>
                <a:t>incremental </a:t>
              </a:r>
              <a:r>
                <a:rPr lang="en-US" b="1" dirty="0">
                  <a:solidFill>
                    <a:schemeClr val="bg1"/>
                  </a:solidFill>
                </a:rPr>
                <a:t>adjustment </a:t>
              </a:r>
              <a:endParaRPr lang="en-US"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11"/>
            <p:cNvSpPr/>
            <p:nvPr/>
          </p:nvSpPr>
          <p:spPr>
            <a:xfrm>
              <a:off x="6111433" y="3857069"/>
              <a:ext cx="5905536" cy="2771070"/>
            </a:xfrm>
            <a:prstGeom prst="rect">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t" anchorCtr="0"/>
            <a:lstStyle/>
            <a:p>
              <a:pPr marR="0" lvl="0" algn="just">
                <a:lnSpc>
                  <a:spcPct val="107000"/>
                </a:lnSpc>
                <a:spcBef>
                  <a:spcPts val="0"/>
                </a:spcBef>
                <a:spcAft>
                  <a:spcPts val="0"/>
                </a:spcAft>
              </a:pPr>
              <a:r>
                <a:rPr lang="en-US" sz="1750" b="1" i="1" dirty="0">
                  <a:solidFill>
                    <a:schemeClr val="bg2">
                      <a:lumMod val="25000"/>
                    </a:schemeClr>
                  </a:solidFill>
                </a:rPr>
                <a:t>All </a:t>
              </a:r>
              <a:r>
                <a:rPr lang="en-US" sz="1750" b="1" i="1" dirty="0" err="1" smtClean="0">
                  <a:solidFill>
                    <a:schemeClr val="bg2">
                      <a:lumMod val="25000"/>
                    </a:schemeClr>
                  </a:solidFill>
                </a:rPr>
                <a:t>riparians</a:t>
              </a:r>
              <a:r>
                <a:rPr lang="en-US" sz="1750" b="1" i="1" dirty="0" smtClean="0">
                  <a:solidFill>
                    <a:schemeClr val="bg2">
                      <a:lumMod val="25000"/>
                    </a:schemeClr>
                  </a:solidFill>
                </a:rPr>
                <a:t> </a:t>
              </a:r>
              <a:r>
                <a:rPr lang="en-US" sz="1750" b="1" i="1" u="sng" dirty="0">
                  <a:solidFill>
                    <a:schemeClr val="bg2">
                      <a:lumMod val="25000"/>
                    </a:schemeClr>
                  </a:solidFill>
                </a:rPr>
                <a:t>adopt a commonly agreed upon  </a:t>
              </a:r>
              <a:r>
                <a:rPr lang="en-US" sz="1750" b="1" i="1" dirty="0">
                  <a:solidFill>
                    <a:schemeClr val="bg2">
                      <a:lumMod val="25000"/>
                    </a:schemeClr>
                  </a:solidFill>
                </a:rPr>
                <a:t>approach to address the </a:t>
              </a:r>
              <a:r>
                <a:rPr lang="en-US" sz="1750" b="1" i="1" u="sng" dirty="0">
                  <a:solidFill>
                    <a:schemeClr val="bg2">
                      <a:lumMod val="25000"/>
                    </a:schemeClr>
                  </a:solidFill>
                </a:rPr>
                <a:t>water security concerns of all </a:t>
              </a:r>
              <a:r>
                <a:rPr lang="en-US" sz="1750" b="1" i="1" u="sng" dirty="0" err="1">
                  <a:solidFill>
                    <a:schemeClr val="bg2">
                      <a:lumMod val="25000"/>
                    </a:schemeClr>
                  </a:solidFill>
                </a:rPr>
                <a:t>riparian</a:t>
              </a:r>
              <a:r>
                <a:rPr lang="en-US" sz="1750" b="1" i="1" dirty="0" err="1">
                  <a:solidFill>
                    <a:schemeClr val="bg2">
                      <a:lumMod val="25000"/>
                    </a:schemeClr>
                  </a:solidFill>
                </a:rPr>
                <a:t>s</a:t>
              </a:r>
              <a:r>
                <a:rPr lang="en-US" sz="1750" b="1" i="1" dirty="0" smtClean="0">
                  <a:solidFill>
                    <a:schemeClr val="bg2">
                      <a:lumMod val="25000"/>
                    </a:schemeClr>
                  </a:solidFill>
                </a:rPr>
                <a:t>,</a:t>
              </a:r>
            </a:p>
            <a:p>
              <a:pPr marL="285750" marR="0" lvl="0" indent="-285750" algn="just">
                <a:lnSpc>
                  <a:spcPct val="107000"/>
                </a:lnSpc>
                <a:spcBef>
                  <a:spcPts val="0"/>
                </a:spcBef>
                <a:spcAft>
                  <a:spcPts val="0"/>
                </a:spcAft>
                <a:buFont typeface="Arial" panose="020B0604020202020204" pitchFamily="34" charset="0"/>
                <a:buChar char="•"/>
              </a:pPr>
              <a:r>
                <a:rPr lang="en-US" sz="1750" dirty="0" smtClean="0">
                  <a:solidFill>
                    <a:schemeClr val="bg2">
                      <a:lumMod val="25000"/>
                    </a:schemeClr>
                  </a:solidFill>
                </a:rPr>
                <a:t>Incremental </a:t>
              </a:r>
              <a:r>
                <a:rPr lang="en-US" sz="1750" dirty="0">
                  <a:solidFill>
                    <a:schemeClr val="bg2">
                      <a:lumMod val="25000"/>
                    </a:schemeClr>
                  </a:solidFill>
                </a:rPr>
                <a:t>adjustment the water resources system in downstream countries to reduce </a:t>
              </a:r>
              <a:r>
                <a:rPr lang="en-US" sz="1750" dirty="0" smtClean="0">
                  <a:solidFill>
                    <a:schemeClr val="bg2">
                      <a:lumMod val="25000"/>
                    </a:schemeClr>
                  </a:solidFill>
                </a:rPr>
                <a:t>vulnerability due to u/s water abstractions</a:t>
              </a:r>
              <a:endParaRPr lang="en-US" sz="1750" dirty="0">
                <a:solidFill>
                  <a:schemeClr val="bg2">
                    <a:lumMod val="25000"/>
                  </a:schemeClr>
                </a:solidFill>
              </a:endParaRPr>
            </a:p>
            <a:p>
              <a:pPr marL="285750" indent="-285750" algn="just">
                <a:lnSpc>
                  <a:spcPct val="107000"/>
                </a:lnSpc>
                <a:buFont typeface="Courier New" panose="02070309020205020404" pitchFamily="49" charset="0"/>
                <a:buChar char="o"/>
              </a:pPr>
              <a:r>
                <a:rPr lang="en-US" sz="1750" dirty="0">
                  <a:solidFill>
                    <a:schemeClr val="bg2">
                      <a:lumMod val="25000"/>
                    </a:schemeClr>
                  </a:solidFill>
                </a:rPr>
                <a:t>Incremental development upstream </a:t>
              </a:r>
              <a:r>
                <a:rPr lang="en-US" sz="1750" dirty="0">
                  <a:solidFill>
                    <a:schemeClr val="bg2">
                      <a:lumMod val="25000"/>
                    </a:schemeClr>
                  </a:solidFill>
                  <a:sym typeface="Wingdings" panose="05000000000000000000" pitchFamily="2" charset="2"/>
                </a:rPr>
                <a:t></a:t>
              </a:r>
              <a:r>
                <a:rPr lang="en-US" sz="1750" dirty="0">
                  <a:solidFill>
                    <a:schemeClr val="bg2">
                      <a:lumMod val="25000"/>
                    </a:schemeClr>
                  </a:solidFill>
                </a:rPr>
                <a:t> paced development to make increasing reductions in river less ‘painful’ downstream</a:t>
              </a:r>
              <a:r>
                <a:rPr lang="en-US" sz="1750" dirty="0" smtClean="0">
                  <a:solidFill>
                    <a:schemeClr val="bg2">
                      <a:lumMod val="25000"/>
                    </a:schemeClr>
                  </a:solidFill>
                </a:rPr>
                <a:t>;</a:t>
              </a:r>
              <a:endParaRPr lang="en-US" sz="175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175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Core issues </a:t>
              </a:r>
              <a:r>
                <a:rPr lang="en-US" sz="1750" dirty="0" smtClean="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unresolved</a:t>
              </a:r>
              <a:r>
                <a:rPr lang="en-US" sz="175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but space created for more amicable and trust based lasting solutions</a:t>
              </a:r>
              <a:endParaRPr lang="en-US" sz="1750" i="1"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446354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up)">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up)">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698" y="42269"/>
            <a:ext cx="11892326" cy="582764"/>
          </a:xfrm>
        </p:spPr>
        <p:txBody>
          <a:bodyPr>
            <a:normAutofit/>
          </a:bodyPr>
          <a:lstStyle/>
          <a:p>
            <a:r>
              <a:rPr lang="en-US" sz="2700" dirty="0" smtClean="0"/>
              <a:t>A possible way forward (Scenario 4): </a:t>
            </a:r>
            <a:r>
              <a:rPr lang="en-US" sz="2700" b="1" dirty="0" smtClean="0"/>
              <a:t>Bringing </a:t>
            </a:r>
            <a:r>
              <a:rPr lang="en-US" sz="2700" b="1" dirty="0"/>
              <a:t>all riparians on board </a:t>
            </a:r>
            <a:endParaRPr lang="en-US" sz="2700" dirty="0"/>
          </a:p>
        </p:txBody>
      </p:sp>
      <p:sp>
        <p:nvSpPr>
          <p:cNvPr id="3" name="Content Placeholder 2"/>
          <p:cNvSpPr>
            <a:spLocks noGrp="1"/>
          </p:cNvSpPr>
          <p:nvPr>
            <p:ph idx="1"/>
          </p:nvPr>
        </p:nvSpPr>
        <p:spPr>
          <a:solidFill>
            <a:schemeClr val="accent2">
              <a:lumMod val="40000"/>
              <a:lumOff val="60000"/>
            </a:schemeClr>
          </a:solidFill>
          <a:effectLst>
            <a:innerShdw blurRad="63500" dist="50800" dir="5400000">
              <a:prstClr val="black">
                <a:alpha val="50000"/>
              </a:prstClr>
            </a:innerShdw>
          </a:effectLst>
        </p:spPr>
        <p:txBody>
          <a:bodyPr/>
          <a:lstStyle/>
          <a:p>
            <a:r>
              <a:rPr lang="en-US" dirty="0"/>
              <a:t>While </a:t>
            </a:r>
            <a:r>
              <a:rPr lang="en-US" dirty="0" smtClean="0"/>
              <a:t>studies </a:t>
            </a:r>
            <a:r>
              <a:rPr lang="en-US" dirty="0"/>
              <a:t>by NBI show promising technical solutions that can be further studied in detail and implemented to address the core problem of ensuring water security of all countries, they need adjustments from both upstream and downstream sides. The proposed solution has three pillars as described below:</a:t>
            </a:r>
          </a:p>
          <a:p>
            <a:r>
              <a:rPr lang="en-US" dirty="0"/>
              <a:t>Pillar 1: </a:t>
            </a:r>
            <a:r>
              <a:rPr lang="en-US" b="1" dirty="0" smtClean="0"/>
              <a:t>Incremental Downstream Adjustments </a:t>
            </a:r>
            <a:r>
              <a:rPr lang="en-US" dirty="0" smtClean="0">
                <a:sym typeface="Wingdings" panose="05000000000000000000" pitchFamily="2" charset="2"/>
              </a:rPr>
              <a:t> </a:t>
            </a:r>
            <a:r>
              <a:rPr lang="en-US" dirty="0" smtClean="0"/>
              <a:t> </a:t>
            </a:r>
            <a:r>
              <a:rPr lang="en-US" dirty="0"/>
              <a:t>to </a:t>
            </a:r>
            <a:r>
              <a:rPr lang="en-US" dirty="0" smtClean="0"/>
              <a:t>gradually fine-tune downstream utilization to accommodate  upstream (consumptive) water uses </a:t>
            </a:r>
            <a:r>
              <a:rPr lang="en-US" u="sng" dirty="0" smtClean="0"/>
              <a:t>and</a:t>
            </a:r>
            <a:r>
              <a:rPr lang="en-US" dirty="0" smtClean="0"/>
              <a:t> to inclusion of additional water sources</a:t>
            </a:r>
          </a:p>
          <a:p>
            <a:endParaRPr lang="en-US" dirty="0"/>
          </a:p>
          <a:p>
            <a:r>
              <a:rPr lang="en-US" dirty="0"/>
              <a:t>Pillar 2: </a:t>
            </a:r>
            <a:r>
              <a:rPr lang="en-US" b="1" dirty="0" smtClean="0"/>
              <a:t>Incremental Upstream (source countries) Adjustments </a:t>
            </a:r>
            <a:r>
              <a:rPr lang="en-US" dirty="0" smtClean="0">
                <a:sym typeface="Wingdings" panose="05000000000000000000" pitchFamily="2" charset="2"/>
              </a:rPr>
              <a:t></a:t>
            </a:r>
            <a:r>
              <a:rPr lang="en-US" dirty="0" smtClean="0"/>
              <a:t> to gradually make water resources development adaptive to and </a:t>
            </a:r>
            <a:r>
              <a:rPr lang="en-US" u="sng" dirty="0" smtClean="0"/>
              <a:t>in sync </a:t>
            </a:r>
            <a:r>
              <a:rPr lang="en-US" dirty="0" smtClean="0"/>
              <a:t>with downstream adjustment measures.</a:t>
            </a:r>
          </a:p>
          <a:p>
            <a:endParaRPr lang="en-US" dirty="0"/>
          </a:p>
          <a:p>
            <a:r>
              <a:rPr lang="en-US" dirty="0"/>
              <a:t>Pillar 3: I</a:t>
            </a:r>
            <a:r>
              <a:rPr lang="en-US" dirty="0" smtClean="0"/>
              <a:t>nstitutional and financial mechanism to </a:t>
            </a:r>
            <a:r>
              <a:rPr lang="en-US" dirty="0"/>
              <a:t>support pillars 1 and 2. </a:t>
            </a:r>
          </a:p>
          <a:p>
            <a:endParaRPr lang="en-US" dirty="0"/>
          </a:p>
        </p:txBody>
      </p:sp>
    </p:spTree>
    <p:extLst>
      <p:ext uri="{BB962C8B-B14F-4D97-AF65-F5344CB8AC3E}">
        <p14:creationId xmlns:p14="http://schemas.microsoft.com/office/powerpoint/2010/main" val="13873275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148698" y="42269"/>
            <a:ext cx="11892326" cy="912772"/>
          </a:xfrm>
          <a:prstGeom prst="rect">
            <a:avLst/>
          </a:prstGeom>
        </p:spPr>
        <p:txBody>
          <a:bodyPr/>
          <a:lstStyle>
            <a:lvl1pPr algn="l" defTabSz="914400" rtl="0" eaLnBrk="1" latinLnBrk="0" hangingPunct="1">
              <a:lnSpc>
                <a:spcPct val="85000"/>
              </a:lnSpc>
              <a:spcBef>
                <a:spcPct val="0"/>
              </a:spcBef>
              <a:buNone/>
              <a:defRPr sz="3400" kern="1200" spc="-50" baseline="0">
                <a:solidFill>
                  <a:schemeClr val="tx1">
                    <a:lumMod val="75000"/>
                    <a:lumOff val="25000"/>
                  </a:schemeClr>
                </a:solidFill>
                <a:latin typeface="+mj-lt"/>
                <a:ea typeface="+mj-ea"/>
                <a:cs typeface="+mj-cs"/>
              </a:defRPr>
            </a:lvl1pPr>
          </a:lstStyle>
          <a:p>
            <a:r>
              <a:rPr lang="en-US" dirty="0" smtClean="0"/>
              <a:t>What is needed to make this work</a:t>
            </a:r>
            <a:endParaRPr lang="en-US" dirty="0"/>
          </a:p>
        </p:txBody>
      </p:sp>
      <p:grpSp>
        <p:nvGrpSpPr>
          <p:cNvPr id="23" name="Group 22"/>
          <p:cNvGrpSpPr/>
          <p:nvPr/>
        </p:nvGrpSpPr>
        <p:grpSpPr>
          <a:xfrm>
            <a:off x="6150187" y="1028530"/>
            <a:ext cx="5159042" cy="2346282"/>
            <a:chOff x="6150187" y="1028530"/>
            <a:chExt cx="5150606" cy="2346282"/>
          </a:xfrm>
        </p:grpSpPr>
        <p:grpSp>
          <p:nvGrpSpPr>
            <p:cNvPr id="3" name="Group 2"/>
            <p:cNvGrpSpPr/>
            <p:nvPr/>
          </p:nvGrpSpPr>
          <p:grpSpPr>
            <a:xfrm>
              <a:off x="6150187" y="1028530"/>
              <a:ext cx="2346282" cy="2346282"/>
              <a:chOff x="5016854" y="313016"/>
              <a:chExt cx="2346282" cy="2346282"/>
            </a:xfrm>
          </p:grpSpPr>
          <p:sp>
            <p:nvSpPr>
              <p:cNvPr id="10" name="Pie 9"/>
              <p:cNvSpPr/>
              <p:nvPr/>
            </p:nvSpPr>
            <p:spPr>
              <a:xfrm rot="5400000">
                <a:off x="5016854" y="313016"/>
                <a:ext cx="2346282" cy="2346282"/>
              </a:xfrm>
              <a:prstGeom prst="pieWedg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Pie 6"/>
              <p:cNvSpPr/>
              <p:nvPr/>
            </p:nvSpPr>
            <p:spPr>
              <a:xfrm>
                <a:off x="5016854" y="1000226"/>
                <a:ext cx="1659072" cy="16590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500" b="1" dirty="0"/>
                  <a:t>Political</a:t>
                </a:r>
              </a:p>
            </p:txBody>
          </p:sp>
        </p:grpSp>
        <p:sp>
          <p:nvSpPr>
            <p:cNvPr id="16" name="Rectangle 15"/>
            <p:cNvSpPr/>
            <p:nvPr/>
          </p:nvSpPr>
          <p:spPr>
            <a:xfrm>
              <a:off x="7258906" y="1064002"/>
              <a:ext cx="4041887" cy="707886"/>
            </a:xfrm>
            <a:prstGeom prst="rect">
              <a:avLst/>
            </a:prstGeom>
            <a:solidFill>
              <a:schemeClr val="bg1"/>
            </a:solidFill>
          </p:spPr>
          <p:txBody>
            <a:bodyPr wrap="square">
              <a:spAutoFit/>
            </a:bodyPr>
            <a:lstStyle/>
            <a:p>
              <a:pPr lvl="0" algn="just"/>
              <a:r>
                <a:rPr lang="en-US" sz="2000" b="1" dirty="0">
                  <a:solidFill>
                    <a:schemeClr val="bg2">
                      <a:lumMod val="50000"/>
                    </a:schemeClr>
                  </a:solidFill>
                </a:rPr>
                <a:t>Creating a more conducive political culture for dialogue </a:t>
              </a:r>
            </a:p>
          </p:txBody>
        </p:sp>
      </p:grpSp>
      <p:grpSp>
        <p:nvGrpSpPr>
          <p:cNvPr id="24" name="Group 23"/>
          <p:cNvGrpSpPr/>
          <p:nvPr/>
        </p:nvGrpSpPr>
        <p:grpSpPr>
          <a:xfrm>
            <a:off x="6132941" y="3479034"/>
            <a:ext cx="4828284" cy="2346282"/>
            <a:chOff x="6132941" y="3479034"/>
            <a:chExt cx="4828284" cy="2346282"/>
          </a:xfrm>
        </p:grpSpPr>
        <p:grpSp>
          <p:nvGrpSpPr>
            <p:cNvPr id="4" name="Group 3"/>
            <p:cNvGrpSpPr/>
            <p:nvPr/>
          </p:nvGrpSpPr>
          <p:grpSpPr>
            <a:xfrm>
              <a:off x="6132941" y="3479034"/>
              <a:ext cx="2346283" cy="2346282"/>
              <a:chOff x="4999608" y="2763520"/>
              <a:chExt cx="2346283" cy="2346282"/>
            </a:xfrm>
          </p:grpSpPr>
          <p:sp>
            <p:nvSpPr>
              <p:cNvPr id="8" name="Pie 7"/>
              <p:cNvSpPr/>
              <p:nvPr/>
            </p:nvSpPr>
            <p:spPr>
              <a:xfrm rot="10800000">
                <a:off x="4999609" y="2763520"/>
                <a:ext cx="2346282" cy="2346282"/>
              </a:xfrm>
              <a:prstGeom prst="pieWedg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Pie 8"/>
              <p:cNvSpPr/>
              <p:nvPr/>
            </p:nvSpPr>
            <p:spPr>
              <a:xfrm>
                <a:off x="4999608" y="2763520"/>
                <a:ext cx="2251933" cy="16590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500" b="1" dirty="0"/>
                  <a:t>Legal</a:t>
                </a:r>
                <a:r>
                  <a:rPr lang="en-US" sz="2400" kern="1200" dirty="0" smtClean="0"/>
                  <a:t>/</a:t>
                </a:r>
              </a:p>
              <a:p>
                <a:pPr lvl="0" algn="ctr" defTabSz="1066800">
                  <a:lnSpc>
                    <a:spcPct val="90000"/>
                  </a:lnSpc>
                  <a:spcBef>
                    <a:spcPct val="0"/>
                  </a:spcBef>
                  <a:spcAft>
                    <a:spcPct val="35000"/>
                  </a:spcAft>
                </a:pPr>
                <a:r>
                  <a:rPr lang="en-US" sz="2500" b="1" dirty="0"/>
                  <a:t>institutional</a:t>
                </a:r>
                <a:r>
                  <a:rPr lang="en-US" sz="2400" kern="1200" dirty="0" smtClean="0"/>
                  <a:t> </a:t>
                </a:r>
                <a:endParaRPr lang="en-US" sz="2400" kern="1200" dirty="0"/>
              </a:p>
            </p:txBody>
          </p:sp>
        </p:grpSp>
        <p:sp>
          <p:nvSpPr>
            <p:cNvPr id="17" name="Rectangle 16"/>
            <p:cNvSpPr/>
            <p:nvPr/>
          </p:nvSpPr>
          <p:spPr>
            <a:xfrm>
              <a:off x="7429306" y="4819636"/>
              <a:ext cx="3531919" cy="707886"/>
            </a:xfrm>
            <a:prstGeom prst="rect">
              <a:avLst/>
            </a:prstGeom>
            <a:solidFill>
              <a:schemeClr val="bg1"/>
            </a:solidFill>
          </p:spPr>
          <p:txBody>
            <a:bodyPr wrap="square">
              <a:spAutoFit/>
            </a:bodyPr>
            <a:lstStyle/>
            <a:p>
              <a:pPr algn="just"/>
              <a:r>
                <a:rPr lang="en-US" sz="2000" b="1" dirty="0">
                  <a:solidFill>
                    <a:schemeClr val="bg2">
                      <a:lumMod val="50000"/>
                    </a:schemeClr>
                  </a:solidFill>
                </a:rPr>
                <a:t>Stable institutional and legal setup and </a:t>
              </a:r>
              <a:r>
                <a:rPr lang="en-US" sz="2000" b="1" dirty="0" smtClean="0">
                  <a:solidFill>
                    <a:schemeClr val="bg2">
                      <a:lumMod val="50000"/>
                    </a:schemeClr>
                  </a:solidFill>
                </a:rPr>
                <a:t>mechanism</a:t>
              </a:r>
              <a:endParaRPr lang="en-US" sz="2000" b="1" dirty="0">
                <a:solidFill>
                  <a:schemeClr val="bg2">
                    <a:lumMod val="50000"/>
                  </a:schemeClr>
                </a:solidFill>
              </a:endParaRPr>
            </a:p>
          </p:txBody>
        </p:sp>
      </p:grpSp>
      <p:grpSp>
        <p:nvGrpSpPr>
          <p:cNvPr id="25" name="Group 24"/>
          <p:cNvGrpSpPr/>
          <p:nvPr/>
        </p:nvGrpSpPr>
        <p:grpSpPr>
          <a:xfrm>
            <a:off x="148698" y="3483187"/>
            <a:ext cx="5893115" cy="2346282"/>
            <a:chOff x="148698" y="3483187"/>
            <a:chExt cx="5893115" cy="2346282"/>
          </a:xfrm>
        </p:grpSpPr>
        <p:grpSp>
          <p:nvGrpSpPr>
            <p:cNvPr id="5" name="Group 4"/>
            <p:cNvGrpSpPr/>
            <p:nvPr/>
          </p:nvGrpSpPr>
          <p:grpSpPr>
            <a:xfrm>
              <a:off x="3695531" y="3483187"/>
              <a:ext cx="2346282" cy="2346282"/>
              <a:chOff x="2562198" y="2767673"/>
              <a:chExt cx="2346282" cy="2346282"/>
            </a:xfrm>
          </p:grpSpPr>
          <p:sp>
            <p:nvSpPr>
              <p:cNvPr id="6" name="Pie 5"/>
              <p:cNvSpPr/>
              <p:nvPr/>
            </p:nvSpPr>
            <p:spPr>
              <a:xfrm rot="16200000">
                <a:off x="2562198" y="2767673"/>
                <a:ext cx="2346282" cy="2346282"/>
              </a:xfrm>
              <a:prstGeom prst="pieWedg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Pie 10"/>
              <p:cNvSpPr/>
              <p:nvPr/>
            </p:nvSpPr>
            <p:spPr>
              <a:xfrm rot="21600000">
                <a:off x="3249408" y="2767673"/>
                <a:ext cx="1659072" cy="16590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500" b="1" dirty="0"/>
                  <a:t>Finance</a:t>
                </a:r>
                <a:r>
                  <a:rPr lang="en-US" sz="2400" kern="1200" dirty="0" smtClean="0"/>
                  <a:t> </a:t>
                </a:r>
                <a:endParaRPr lang="en-US" sz="2400" kern="1200" dirty="0"/>
              </a:p>
            </p:txBody>
          </p:sp>
        </p:grpSp>
        <p:sp>
          <p:nvSpPr>
            <p:cNvPr id="18" name="Rectangle 17"/>
            <p:cNvSpPr/>
            <p:nvPr/>
          </p:nvSpPr>
          <p:spPr>
            <a:xfrm>
              <a:off x="148698" y="4813806"/>
              <a:ext cx="4873370" cy="1015663"/>
            </a:xfrm>
            <a:prstGeom prst="rect">
              <a:avLst/>
            </a:prstGeom>
            <a:solidFill>
              <a:schemeClr val="bg1"/>
            </a:solidFill>
          </p:spPr>
          <p:txBody>
            <a:bodyPr wrap="square">
              <a:spAutoFit/>
            </a:bodyPr>
            <a:lstStyle/>
            <a:p>
              <a:pPr algn="just"/>
              <a:r>
                <a:rPr lang="en-US" sz="2000" b="1" dirty="0" smtClean="0">
                  <a:solidFill>
                    <a:schemeClr val="bg2">
                      <a:lumMod val="50000"/>
                    </a:schemeClr>
                  </a:solidFill>
                </a:rPr>
                <a:t>Adequate financing mechanism for converting technical solutions into investments on the ground. </a:t>
              </a:r>
              <a:endParaRPr lang="en-US" sz="2000" b="1" dirty="0">
                <a:solidFill>
                  <a:schemeClr val="bg2">
                    <a:lumMod val="50000"/>
                  </a:schemeClr>
                </a:solidFill>
              </a:endParaRPr>
            </a:p>
          </p:txBody>
        </p:sp>
      </p:grpSp>
      <p:grpSp>
        <p:nvGrpSpPr>
          <p:cNvPr id="22" name="Group 21"/>
          <p:cNvGrpSpPr/>
          <p:nvPr/>
        </p:nvGrpSpPr>
        <p:grpSpPr>
          <a:xfrm>
            <a:off x="148698" y="1028530"/>
            <a:ext cx="5893115" cy="2346282"/>
            <a:chOff x="374640" y="1028530"/>
            <a:chExt cx="5667173" cy="2346282"/>
          </a:xfrm>
        </p:grpSpPr>
        <p:grpSp>
          <p:nvGrpSpPr>
            <p:cNvPr id="2" name="Group 1"/>
            <p:cNvGrpSpPr/>
            <p:nvPr/>
          </p:nvGrpSpPr>
          <p:grpSpPr>
            <a:xfrm>
              <a:off x="3695531" y="1028530"/>
              <a:ext cx="2346282" cy="2346282"/>
              <a:chOff x="2562198" y="313016"/>
              <a:chExt cx="2346282" cy="2346282"/>
            </a:xfrm>
          </p:grpSpPr>
          <p:sp>
            <p:nvSpPr>
              <p:cNvPr id="12" name="Pie 11"/>
              <p:cNvSpPr/>
              <p:nvPr/>
            </p:nvSpPr>
            <p:spPr>
              <a:xfrm>
                <a:off x="2562198" y="313016"/>
                <a:ext cx="2346282" cy="2346282"/>
              </a:xfrm>
              <a:prstGeom prst="pieWedg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Pie 4"/>
              <p:cNvSpPr/>
              <p:nvPr/>
            </p:nvSpPr>
            <p:spPr>
              <a:xfrm>
                <a:off x="3249408" y="1000226"/>
                <a:ext cx="1659072" cy="16590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b="1" kern="1200" dirty="0" smtClean="0"/>
                  <a:t>Technical </a:t>
                </a:r>
                <a:endParaRPr lang="en-US" sz="2500" b="1" kern="1200" dirty="0"/>
              </a:p>
            </p:txBody>
          </p:sp>
        </p:grpSp>
        <p:sp>
          <p:nvSpPr>
            <p:cNvPr id="19" name="Rectangle 18"/>
            <p:cNvSpPr/>
            <p:nvPr/>
          </p:nvSpPr>
          <p:spPr>
            <a:xfrm>
              <a:off x="374640" y="1254062"/>
              <a:ext cx="4533006" cy="707886"/>
            </a:xfrm>
            <a:prstGeom prst="rect">
              <a:avLst/>
            </a:prstGeom>
            <a:solidFill>
              <a:schemeClr val="bg1"/>
            </a:solidFill>
          </p:spPr>
          <p:txBody>
            <a:bodyPr wrap="square">
              <a:spAutoFit/>
            </a:bodyPr>
            <a:lstStyle/>
            <a:p>
              <a:pPr algn="just"/>
              <a:r>
                <a:rPr lang="en-US" sz="2000" b="1" dirty="0" smtClean="0">
                  <a:solidFill>
                    <a:schemeClr val="bg2">
                      <a:lumMod val="50000"/>
                    </a:schemeClr>
                  </a:solidFill>
                </a:rPr>
                <a:t>Technical solutions for more efficient utilization of available water </a:t>
              </a:r>
              <a:r>
                <a:rPr lang="en-US" sz="2000" b="1" dirty="0" smtClean="0">
                  <a:solidFill>
                    <a:schemeClr val="bg2">
                      <a:lumMod val="50000"/>
                    </a:schemeClr>
                  </a:solidFill>
                </a:rPr>
                <a:t>resources:</a:t>
              </a:r>
              <a:r>
                <a:rPr lang="en-US" sz="2000" i="1" dirty="0" smtClean="0">
                  <a:solidFill>
                    <a:schemeClr val="bg2">
                      <a:lumMod val="50000"/>
                    </a:schemeClr>
                  </a:solidFill>
                </a:rPr>
                <a:t>   </a:t>
              </a:r>
            </a:p>
          </p:txBody>
        </p:sp>
      </p:grpSp>
      <p:grpSp>
        <p:nvGrpSpPr>
          <p:cNvPr id="26" name="Group 25"/>
          <p:cNvGrpSpPr/>
          <p:nvPr/>
        </p:nvGrpSpPr>
        <p:grpSpPr>
          <a:xfrm>
            <a:off x="5690955" y="2941320"/>
            <a:ext cx="810090" cy="975359"/>
            <a:chOff x="5690955" y="2941320"/>
            <a:chExt cx="810090" cy="975359"/>
          </a:xfrm>
        </p:grpSpPr>
        <p:sp>
          <p:nvSpPr>
            <p:cNvPr id="20" name="Circular Arrow 19"/>
            <p:cNvSpPr/>
            <p:nvPr/>
          </p:nvSpPr>
          <p:spPr>
            <a:xfrm>
              <a:off x="5690955" y="2941320"/>
              <a:ext cx="810090" cy="704426"/>
            </a:xfrm>
            <a:prstGeom prst="circularArrow">
              <a:avLst/>
            </a:prstGeom>
            <a:solidFill>
              <a:srgbClr val="92D050"/>
            </a:solidFill>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21" name="Circular Arrow 20"/>
            <p:cNvSpPr/>
            <p:nvPr/>
          </p:nvSpPr>
          <p:spPr>
            <a:xfrm rot="10800000">
              <a:off x="5690955" y="3212253"/>
              <a:ext cx="810090" cy="704426"/>
            </a:xfrm>
            <a:prstGeom prst="circularArrow">
              <a:avLst/>
            </a:prstGeom>
            <a:solidFill>
              <a:srgbClr val="92D050"/>
            </a:solidFill>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grpSp>
      <p:sp>
        <p:nvSpPr>
          <p:cNvPr id="14" name="TextBox 13"/>
          <p:cNvSpPr txBox="1"/>
          <p:nvPr/>
        </p:nvSpPr>
        <p:spPr>
          <a:xfrm>
            <a:off x="218892" y="1906081"/>
            <a:ext cx="3122379" cy="2031325"/>
          </a:xfrm>
          <a:prstGeom prst="rect">
            <a:avLst/>
          </a:prstGeom>
          <a:solidFill>
            <a:schemeClr val="accent2">
              <a:lumMod val="20000"/>
              <a:lumOff val="80000"/>
            </a:schemeClr>
          </a:solidFill>
        </p:spPr>
        <p:txBody>
          <a:bodyPr wrap="square" rtlCol="0">
            <a:spAutoFit/>
          </a:bodyPr>
          <a:lstStyle/>
          <a:p>
            <a:r>
              <a:rPr lang="en-US" dirty="0">
                <a:solidFill>
                  <a:schemeClr val="bg2">
                    <a:lumMod val="50000"/>
                  </a:schemeClr>
                </a:solidFill>
              </a:rPr>
              <a:t>: </a:t>
            </a:r>
            <a:r>
              <a:rPr lang="en-US" i="1" dirty="0">
                <a:solidFill>
                  <a:schemeClr val="bg2">
                    <a:lumMod val="50000"/>
                  </a:schemeClr>
                </a:solidFill>
              </a:rPr>
              <a:t>Increasing water use efficiency and productivity in agriculture; Enhance effective use of rainfall in rain-fed agriculture</a:t>
            </a:r>
            <a:r>
              <a:rPr lang="en-US" i="1" dirty="0" smtClean="0">
                <a:solidFill>
                  <a:schemeClr val="bg2">
                    <a:lumMod val="50000"/>
                  </a:schemeClr>
                </a:solidFill>
              </a:rPr>
              <a:t>; bringing more water into the system (desalination, water re-sue)</a:t>
            </a:r>
            <a:endParaRPr lang="en-US" dirty="0"/>
          </a:p>
        </p:txBody>
      </p:sp>
    </p:spTree>
    <p:extLst>
      <p:ext uri="{BB962C8B-B14F-4D97-AF65-F5344CB8AC3E}">
        <p14:creationId xmlns:p14="http://schemas.microsoft.com/office/powerpoint/2010/main" val="338367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right)">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right)">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wipe(left)">
                                      <p:cBhvr>
                                        <p:cTn id="2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(take away messages)</a:t>
            </a:r>
            <a:endParaRPr lang="en-US" dirty="0"/>
          </a:p>
        </p:txBody>
      </p:sp>
      <p:sp>
        <p:nvSpPr>
          <p:cNvPr id="3" name="Content Placeholder 2"/>
          <p:cNvSpPr>
            <a:spLocks noGrp="1"/>
          </p:cNvSpPr>
          <p:nvPr>
            <p:ph idx="1"/>
          </p:nvPr>
        </p:nvSpPr>
        <p:spPr>
          <a:xfrm>
            <a:off x="148698" y="1483361"/>
            <a:ext cx="11892326" cy="3576320"/>
          </a:xfrm>
          <a:solidFill>
            <a:schemeClr val="accent2">
              <a:lumMod val="60000"/>
              <a:lumOff val="40000"/>
            </a:schemeClr>
          </a:solidFill>
          <a:effectLst>
            <a:outerShdw blurRad="50800" dist="38100" dir="5400000" algn="t" rotWithShape="0">
              <a:prstClr val="black">
                <a:alpha val="40000"/>
              </a:prstClr>
            </a:outerShdw>
          </a:effectLst>
        </p:spPr>
        <p:txBody>
          <a:bodyPr>
            <a:normAutofit/>
          </a:bodyPr>
          <a:lstStyle/>
          <a:p>
            <a:pPr marL="457200" indent="-457200">
              <a:buFont typeface="+mj-lt"/>
              <a:buAutoNum type="arabicPeriod"/>
            </a:pPr>
            <a:r>
              <a:rPr lang="en-US" sz="2400" dirty="0" smtClean="0"/>
              <a:t>The Nile Basin is bearing immense pressure </a:t>
            </a:r>
          </a:p>
          <a:p>
            <a:pPr marL="457200" indent="-457200">
              <a:buFont typeface="+mj-lt"/>
              <a:buAutoNum type="arabicPeriod"/>
            </a:pPr>
            <a:r>
              <a:rPr lang="en-US" sz="2400" dirty="0" smtClean="0"/>
              <a:t>The basin countries have been striving to find a solution that works for all but the attempts haven’t borne fruits</a:t>
            </a:r>
          </a:p>
          <a:p>
            <a:pPr marL="457200" indent="-457200">
              <a:buFont typeface="+mj-lt"/>
              <a:buAutoNum type="arabicPeriod"/>
            </a:pPr>
            <a:r>
              <a:rPr lang="en-US" sz="2400" dirty="0" smtClean="0">
                <a:sym typeface="Wingdings" panose="05000000000000000000" pitchFamily="2" charset="2"/>
              </a:rPr>
              <a:t>The search for common ground is more pressing today than ever before </a:t>
            </a:r>
          </a:p>
          <a:p>
            <a:pPr marL="457200" indent="-457200">
              <a:buFont typeface="+mj-lt"/>
              <a:buAutoNum type="arabicPeriod"/>
            </a:pPr>
            <a:r>
              <a:rPr lang="en-US" sz="2400" dirty="0" smtClean="0">
                <a:sym typeface="Wingdings" panose="05000000000000000000" pitchFamily="2" charset="2"/>
              </a:rPr>
              <a:t>Four plausible options/scenarios presented; each having its limitations </a:t>
            </a:r>
          </a:p>
          <a:p>
            <a:pPr marL="457200" indent="-457200">
              <a:buFont typeface="+mj-lt"/>
              <a:buAutoNum type="arabicPeriod"/>
            </a:pPr>
            <a:r>
              <a:rPr lang="en-US" sz="2400" dirty="0" smtClean="0">
                <a:sym typeface="Wingdings" panose="05000000000000000000" pitchFamily="2" charset="2"/>
              </a:rPr>
              <a:t>As an interim option, Scenario 4 focusing on </a:t>
            </a:r>
            <a:r>
              <a:rPr lang="en-US" sz="2400" dirty="0"/>
              <a:t>incremental adjustment </a:t>
            </a:r>
            <a:r>
              <a:rPr lang="en-US" sz="2400" dirty="0">
                <a:sym typeface="Wingdings" panose="05000000000000000000" pitchFamily="2" charset="2"/>
              </a:rPr>
              <a:t>is </a:t>
            </a:r>
            <a:r>
              <a:rPr lang="en-US" sz="2400" dirty="0" smtClean="0">
                <a:sym typeface="Wingdings" panose="05000000000000000000" pitchFamily="2" charset="2"/>
              </a:rPr>
              <a:t>proposed; </a:t>
            </a:r>
          </a:p>
          <a:p>
            <a:pPr marL="457200" indent="-457200">
              <a:buFont typeface="+mj-lt"/>
              <a:buAutoNum type="arabicPeriod"/>
            </a:pPr>
            <a:r>
              <a:rPr lang="en-US" sz="2400" dirty="0" smtClean="0">
                <a:sym typeface="Wingdings" panose="05000000000000000000" pitchFamily="2" charset="2"/>
              </a:rPr>
              <a:t>Four prerequisites (technical, financial, political, legal/institutional) for scenario 4 to work </a:t>
            </a:r>
            <a:endParaRPr lang="en-US" sz="2400" dirty="0" smtClean="0"/>
          </a:p>
          <a:p>
            <a:pPr marL="457200" indent="-457200">
              <a:buFont typeface="+mj-lt"/>
              <a:buAutoNum type="arabicPeriod"/>
            </a:pPr>
            <a:endParaRPr lang="en-US" sz="2400" dirty="0" smtClean="0"/>
          </a:p>
          <a:p>
            <a:endParaRPr lang="en-US" sz="2400" dirty="0"/>
          </a:p>
        </p:txBody>
      </p:sp>
    </p:spTree>
    <p:extLst>
      <p:ext uri="{BB962C8B-B14F-4D97-AF65-F5344CB8AC3E}">
        <p14:creationId xmlns:p14="http://schemas.microsoft.com/office/powerpoint/2010/main" val="21562530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34041" y="2967335"/>
            <a:ext cx="3323923"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smtClean="0">
                <a:ln/>
                <a:solidFill>
                  <a:schemeClr val="accent3"/>
                </a:solidFill>
                <a:effectLst/>
              </a:rPr>
              <a:t>Thank you </a:t>
            </a:r>
            <a:endParaRPr lang="en-US" sz="5400" b="1" cap="none" spc="0" dirty="0">
              <a:ln/>
              <a:solidFill>
                <a:schemeClr val="accent3"/>
              </a:solidFill>
              <a:effectLst/>
            </a:endParaRPr>
          </a:p>
        </p:txBody>
      </p:sp>
    </p:spTree>
    <p:extLst>
      <p:ext uri="{BB962C8B-B14F-4D97-AF65-F5344CB8AC3E}">
        <p14:creationId xmlns:p14="http://schemas.microsoft.com/office/powerpoint/2010/main" val="21394902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TextBox 114"/>
          <p:cNvSpPr txBox="1"/>
          <p:nvPr/>
        </p:nvSpPr>
        <p:spPr>
          <a:xfrm rot="16200000">
            <a:off x="-1226938" y="1262439"/>
            <a:ext cx="3078878" cy="553998"/>
          </a:xfrm>
          <a:prstGeom prst="rect">
            <a:avLst/>
          </a:prstGeom>
          <a:solidFill>
            <a:schemeClr val="accent6">
              <a:lumMod val="60000"/>
              <a:lumOff val="40000"/>
            </a:schemeClr>
          </a:solidFill>
        </p:spPr>
        <p:txBody>
          <a:bodyPr wrap="square" rtlCol="0">
            <a:spAutoFit/>
          </a:bodyPr>
          <a:lstStyle/>
          <a:p>
            <a:r>
              <a:rPr lang="en-US" sz="3000" b="1" dirty="0" smtClean="0"/>
              <a:t>The Nile Basin</a:t>
            </a:r>
            <a:endParaRPr lang="en-US" sz="3000" b="1" dirty="0"/>
          </a:p>
        </p:txBody>
      </p:sp>
      <p:grpSp>
        <p:nvGrpSpPr>
          <p:cNvPr id="31" name="Group 30"/>
          <p:cNvGrpSpPr/>
          <p:nvPr/>
        </p:nvGrpSpPr>
        <p:grpSpPr>
          <a:xfrm>
            <a:off x="531492" y="0"/>
            <a:ext cx="4260028" cy="6787603"/>
            <a:chOff x="531492" y="0"/>
            <a:chExt cx="4260028" cy="6787603"/>
          </a:xfrm>
        </p:grpSpPr>
        <p:pic>
          <p:nvPicPr>
            <p:cNvPr id="59" name="Picture 58"/>
            <p:cNvPicPr>
              <a:picLocks noChangeAspect="1"/>
            </p:cNvPicPr>
            <p:nvPr/>
          </p:nvPicPr>
          <p:blipFill>
            <a:blip r:embed="rId2"/>
            <a:stretch>
              <a:fillRect/>
            </a:stretch>
          </p:blipFill>
          <p:spPr>
            <a:xfrm>
              <a:off x="531492" y="0"/>
              <a:ext cx="4260028" cy="6787603"/>
            </a:xfrm>
            <a:prstGeom prst="rect">
              <a:avLst/>
            </a:prstGeom>
          </p:spPr>
        </p:pic>
        <p:sp>
          <p:nvSpPr>
            <p:cNvPr id="74" name="Rounded Rectangle 73"/>
            <p:cNvSpPr/>
            <p:nvPr/>
          </p:nvSpPr>
          <p:spPr>
            <a:xfrm>
              <a:off x="2414080" y="4154145"/>
              <a:ext cx="316472" cy="473336"/>
            </a:xfrm>
            <a:prstGeom prst="roundRect">
              <a:avLst/>
            </a:prstGeom>
            <a:solidFill>
              <a:schemeClr val="bg2">
                <a:alpha val="58000"/>
              </a:schemeClr>
            </a:solid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extBox 77"/>
            <p:cNvSpPr txBox="1"/>
            <p:nvPr/>
          </p:nvSpPr>
          <p:spPr>
            <a:xfrm>
              <a:off x="3091676" y="5419935"/>
              <a:ext cx="787203" cy="184666"/>
            </a:xfrm>
            <a:prstGeom prst="rect">
              <a:avLst/>
            </a:prstGeom>
            <a:solidFill>
              <a:schemeClr val="accent1">
                <a:lumMod val="40000"/>
                <a:lumOff val="60000"/>
              </a:schemeClr>
            </a:solidFill>
          </p:spPr>
          <p:txBody>
            <a:bodyPr wrap="none" lIns="0" tIns="0" rIns="0" bIns="0" rtlCol="0">
              <a:spAutoFit/>
            </a:bodyPr>
            <a:lstStyle/>
            <a:p>
              <a:r>
                <a:rPr lang="en-US" sz="1200" b="1" dirty="0"/>
                <a:t>Victoria Nile</a:t>
              </a:r>
            </a:p>
          </p:txBody>
        </p:sp>
        <p:sp>
          <p:nvSpPr>
            <p:cNvPr id="81" name="TextBox 80"/>
            <p:cNvSpPr txBox="1"/>
            <p:nvPr/>
          </p:nvSpPr>
          <p:spPr>
            <a:xfrm>
              <a:off x="2741867" y="4881166"/>
              <a:ext cx="812723" cy="184666"/>
            </a:xfrm>
            <a:prstGeom prst="rect">
              <a:avLst/>
            </a:prstGeom>
            <a:solidFill>
              <a:schemeClr val="accent6">
                <a:lumMod val="20000"/>
                <a:lumOff val="80000"/>
              </a:schemeClr>
            </a:solidFill>
          </p:spPr>
          <p:txBody>
            <a:bodyPr wrap="none" lIns="0" tIns="0" rIns="0" bIns="0" rtlCol="0">
              <a:spAutoFit/>
            </a:bodyPr>
            <a:lstStyle/>
            <a:p>
              <a:r>
                <a:rPr lang="en-US" sz="1200" b="1" dirty="0"/>
                <a:t>Bahr el Jebel</a:t>
              </a:r>
            </a:p>
          </p:txBody>
        </p:sp>
        <p:sp>
          <p:nvSpPr>
            <p:cNvPr id="84" name="TextBox 83"/>
            <p:cNvSpPr txBox="1"/>
            <p:nvPr/>
          </p:nvSpPr>
          <p:spPr>
            <a:xfrm>
              <a:off x="2368367" y="4275894"/>
              <a:ext cx="373500" cy="215444"/>
            </a:xfrm>
            <a:prstGeom prst="rect">
              <a:avLst/>
            </a:prstGeom>
            <a:solidFill>
              <a:schemeClr val="accent1">
                <a:lumMod val="40000"/>
                <a:lumOff val="60000"/>
              </a:schemeClr>
            </a:solidFill>
          </p:spPr>
          <p:txBody>
            <a:bodyPr wrap="none" lIns="0" tIns="0" rIns="0" bIns="0" rtlCol="0">
              <a:spAutoFit/>
            </a:bodyPr>
            <a:lstStyle/>
            <a:p>
              <a:r>
                <a:rPr lang="en-US" sz="1400" b="1" dirty="0" err="1" smtClean="0"/>
                <a:t>Sudd</a:t>
              </a:r>
              <a:endParaRPr lang="en-US" sz="1400" b="1" dirty="0"/>
            </a:p>
          </p:txBody>
        </p:sp>
        <p:sp>
          <p:nvSpPr>
            <p:cNvPr id="87" name="TextBox 86"/>
            <p:cNvSpPr txBox="1"/>
            <p:nvPr/>
          </p:nvSpPr>
          <p:spPr>
            <a:xfrm>
              <a:off x="3177287" y="4501031"/>
              <a:ext cx="1342419" cy="276999"/>
            </a:xfrm>
            <a:prstGeom prst="rect">
              <a:avLst/>
            </a:prstGeom>
            <a:solidFill>
              <a:schemeClr val="accent6">
                <a:lumMod val="20000"/>
                <a:lumOff val="80000"/>
              </a:schemeClr>
            </a:solidFill>
          </p:spPr>
          <p:txBody>
            <a:bodyPr wrap="none" rtlCol="0">
              <a:spAutoFit/>
            </a:bodyPr>
            <a:lstStyle/>
            <a:p>
              <a:r>
                <a:rPr lang="en-US" sz="1200" b="1" dirty="0" err="1" smtClean="0"/>
                <a:t>Baro-Akobo</a:t>
              </a:r>
              <a:r>
                <a:rPr lang="en-US" sz="1200" b="1" dirty="0" smtClean="0"/>
                <a:t> </a:t>
              </a:r>
              <a:r>
                <a:rPr lang="en-US" sz="1200" b="1" dirty="0" err="1" smtClean="0"/>
                <a:t>Sobat</a:t>
              </a:r>
              <a:endParaRPr lang="en-US" sz="1200" b="1" dirty="0"/>
            </a:p>
          </p:txBody>
        </p:sp>
        <p:sp>
          <p:nvSpPr>
            <p:cNvPr id="90" name="TextBox 89"/>
            <p:cNvSpPr txBox="1"/>
            <p:nvPr/>
          </p:nvSpPr>
          <p:spPr>
            <a:xfrm>
              <a:off x="4105183" y="3701847"/>
              <a:ext cx="575479" cy="184666"/>
            </a:xfrm>
            <a:prstGeom prst="rect">
              <a:avLst/>
            </a:prstGeom>
            <a:solidFill>
              <a:srgbClr val="FFBF9F"/>
            </a:solidFill>
          </p:spPr>
          <p:txBody>
            <a:bodyPr wrap="none" lIns="0" tIns="0" rIns="0" bIns="0" rtlCol="0">
              <a:spAutoFit/>
            </a:bodyPr>
            <a:lstStyle/>
            <a:p>
              <a:r>
                <a:rPr lang="en-US" sz="1200" b="1" dirty="0"/>
                <a:t>Blue Nile</a:t>
              </a:r>
            </a:p>
          </p:txBody>
        </p:sp>
        <p:sp>
          <p:nvSpPr>
            <p:cNvPr id="93" name="TextBox 92"/>
            <p:cNvSpPr txBox="1"/>
            <p:nvPr/>
          </p:nvSpPr>
          <p:spPr>
            <a:xfrm>
              <a:off x="3592799" y="3059942"/>
              <a:ext cx="1024768" cy="184666"/>
            </a:xfrm>
            <a:prstGeom prst="rect">
              <a:avLst/>
            </a:prstGeom>
            <a:solidFill>
              <a:srgbClr val="FFCDE6"/>
            </a:solidFill>
          </p:spPr>
          <p:txBody>
            <a:bodyPr wrap="none" lIns="0" tIns="0" rIns="0" bIns="0" rtlCol="0">
              <a:spAutoFit/>
            </a:bodyPr>
            <a:lstStyle>
              <a:defPPr>
                <a:defRPr lang="en-US"/>
              </a:defPPr>
              <a:lvl1pPr>
                <a:defRPr sz="1200" b="1"/>
              </a:lvl1pPr>
            </a:lstStyle>
            <a:p>
              <a:r>
                <a:rPr lang="en-US" dirty="0" err="1"/>
                <a:t>Tekezze</a:t>
              </a:r>
              <a:r>
                <a:rPr lang="en-US" dirty="0"/>
                <a:t> - Atbara</a:t>
              </a:r>
            </a:p>
          </p:txBody>
        </p:sp>
        <p:sp>
          <p:nvSpPr>
            <p:cNvPr id="96" name="TextBox 95"/>
            <p:cNvSpPr txBox="1"/>
            <p:nvPr/>
          </p:nvSpPr>
          <p:spPr>
            <a:xfrm>
              <a:off x="2578422" y="2025464"/>
              <a:ext cx="724557" cy="215444"/>
            </a:xfrm>
            <a:prstGeom prst="rect">
              <a:avLst/>
            </a:prstGeom>
            <a:solidFill>
              <a:schemeClr val="accent6">
                <a:lumMod val="60000"/>
                <a:lumOff val="40000"/>
              </a:schemeClr>
            </a:solidFill>
          </p:spPr>
          <p:txBody>
            <a:bodyPr wrap="none" lIns="0" tIns="0" rIns="0" bIns="0" rtlCol="0">
              <a:spAutoFit/>
            </a:bodyPr>
            <a:lstStyle>
              <a:defPPr>
                <a:defRPr lang="en-US"/>
              </a:defPPr>
              <a:lvl1pPr>
                <a:defRPr sz="1600" b="1"/>
              </a:lvl1pPr>
            </a:lstStyle>
            <a:p>
              <a:r>
                <a:rPr lang="en-US" sz="1400" dirty="0"/>
                <a:t>Main Nile</a:t>
              </a:r>
            </a:p>
          </p:txBody>
        </p:sp>
        <p:sp>
          <p:nvSpPr>
            <p:cNvPr id="99" name="TextBox 98"/>
            <p:cNvSpPr txBox="1"/>
            <p:nvPr/>
          </p:nvSpPr>
          <p:spPr>
            <a:xfrm>
              <a:off x="3006438" y="1552785"/>
              <a:ext cx="1087605" cy="184666"/>
            </a:xfrm>
            <a:prstGeom prst="rect">
              <a:avLst/>
            </a:prstGeom>
            <a:solidFill>
              <a:schemeClr val="accent6">
                <a:lumMod val="20000"/>
                <a:lumOff val="80000"/>
              </a:schemeClr>
            </a:solidFill>
          </p:spPr>
          <p:txBody>
            <a:bodyPr wrap="none" lIns="0" tIns="0" rIns="0" bIns="0" rtlCol="0">
              <a:spAutoFit/>
            </a:bodyPr>
            <a:lstStyle/>
            <a:p>
              <a:r>
                <a:rPr lang="en-US" sz="1200" b="1" dirty="0"/>
                <a:t>High Aswan Dam</a:t>
              </a:r>
            </a:p>
          </p:txBody>
        </p:sp>
        <p:sp>
          <p:nvSpPr>
            <p:cNvPr id="102" name="TextBox 101"/>
            <p:cNvSpPr txBox="1"/>
            <p:nvPr/>
          </p:nvSpPr>
          <p:spPr>
            <a:xfrm>
              <a:off x="2232607" y="3498144"/>
              <a:ext cx="679417" cy="184666"/>
            </a:xfrm>
            <a:prstGeom prst="rect">
              <a:avLst/>
            </a:prstGeom>
            <a:solidFill>
              <a:schemeClr val="accent5">
                <a:lumMod val="40000"/>
                <a:lumOff val="60000"/>
              </a:schemeClr>
            </a:solidFill>
          </p:spPr>
          <p:txBody>
            <a:bodyPr wrap="none" lIns="0" tIns="0" rIns="0" bIns="0" rtlCol="0">
              <a:spAutoFit/>
            </a:bodyPr>
            <a:lstStyle>
              <a:defPPr>
                <a:defRPr lang="en-US"/>
              </a:defPPr>
              <a:lvl1pPr>
                <a:defRPr sz="1400" b="1"/>
              </a:lvl1pPr>
            </a:lstStyle>
            <a:p>
              <a:r>
                <a:rPr lang="en-US" sz="1200" dirty="0"/>
                <a:t>White Nile</a:t>
              </a:r>
            </a:p>
          </p:txBody>
        </p:sp>
        <p:sp>
          <p:nvSpPr>
            <p:cNvPr id="106" name="TextBox 105"/>
            <p:cNvSpPr txBox="1"/>
            <p:nvPr/>
          </p:nvSpPr>
          <p:spPr>
            <a:xfrm>
              <a:off x="2666116" y="5920311"/>
              <a:ext cx="639727" cy="184666"/>
            </a:xfrm>
            <a:prstGeom prst="rect">
              <a:avLst/>
            </a:prstGeom>
            <a:solidFill>
              <a:schemeClr val="accent6">
                <a:lumMod val="20000"/>
                <a:lumOff val="80000"/>
              </a:schemeClr>
            </a:solidFill>
          </p:spPr>
          <p:txBody>
            <a:bodyPr wrap="none" lIns="0" tIns="0" rIns="0" bIns="0" rtlCol="0">
              <a:spAutoFit/>
            </a:bodyPr>
            <a:lstStyle>
              <a:defPPr>
                <a:defRPr lang="en-US"/>
              </a:defPPr>
              <a:lvl1pPr>
                <a:defRPr sz="1200" b="1"/>
              </a:lvl1pPr>
            </a:lstStyle>
            <a:p>
              <a:r>
                <a:rPr lang="en-US" dirty="0"/>
                <a:t>L. Victoria</a:t>
              </a:r>
            </a:p>
          </p:txBody>
        </p:sp>
        <p:sp>
          <p:nvSpPr>
            <p:cNvPr id="109" name="TextBox 108"/>
            <p:cNvSpPr txBox="1"/>
            <p:nvPr/>
          </p:nvSpPr>
          <p:spPr>
            <a:xfrm>
              <a:off x="938302" y="248035"/>
              <a:ext cx="1049839" cy="215444"/>
            </a:xfrm>
            <a:prstGeom prst="rect">
              <a:avLst/>
            </a:prstGeom>
            <a:solidFill>
              <a:schemeClr val="accent4">
                <a:lumMod val="20000"/>
                <a:lumOff val="80000"/>
              </a:schemeClr>
            </a:solidFill>
          </p:spPr>
          <p:txBody>
            <a:bodyPr wrap="none" lIns="0" tIns="0" rIns="0" bIns="0" rtlCol="0">
              <a:spAutoFit/>
            </a:bodyPr>
            <a:lstStyle>
              <a:defPPr>
                <a:defRPr lang="en-US"/>
              </a:defPPr>
              <a:lvl1pPr>
                <a:defRPr sz="1600" b="1"/>
              </a:lvl1pPr>
            </a:lstStyle>
            <a:p>
              <a:r>
                <a:rPr lang="en-US" sz="1400" dirty="0"/>
                <a:t>The Nile Delta</a:t>
              </a:r>
            </a:p>
          </p:txBody>
        </p:sp>
        <p:cxnSp>
          <p:nvCxnSpPr>
            <p:cNvPr id="110" name="Straight Arrow Connector 109"/>
            <p:cNvCxnSpPr/>
            <p:nvPr/>
          </p:nvCxnSpPr>
          <p:spPr>
            <a:xfrm flipV="1">
              <a:off x="1975726" y="313033"/>
              <a:ext cx="469339" cy="71077"/>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12" name="TextBox 111"/>
            <p:cNvSpPr txBox="1"/>
            <p:nvPr/>
          </p:nvSpPr>
          <p:spPr>
            <a:xfrm>
              <a:off x="1191292" y="3660703"/>
              <a:ext cx="950260" cy="184666"/>
            </a:xfrm>
            <a:prstGeom prst="rect">
              <a:avLst/>
            </a:prstGeom>
            <a:solidFill>
              <a:srgbClr val="FFDC97"/>
            </a:solidFill>
          </p:spPr>
          <p:txBody>
            <a:bodyPr wrap="none" lIns="0" tIns="0" rIns="0" bIns="0" rtlCol="0">
              <a:spAutoFit/>
            </a:bodyPr>
            <a:lstStyle>
              <a:defPPr>
                <a:defRPr lang="en-US"/>
              </a:defPPr>
              <a:lvl1pPr>
                <a:defRPr sz="1400" b="1"/>
              </a:lvl1pPr>
            </a:lstStyle>
            <a:p>
              <a:r>
                <a:rPr lang="en-US" sz="1200" dirty="0"/>
                <a:t>Bahr el </a:t>
              </a:r>
              <a:r>
                <a:rPr lang="en-US" sz="1200" dirty="0" err="1"/>
                <a:t>Gahzal</a:t>
              </a:r>
              <a:r>
                <a:rPr lang="en-US" sz="1200" dirty="0"/>
                <a:t> </a:t>
              </a:r>
            </a:p>
          </p:txBody>
        </p:sp>
        <p:sp>
          <p:nvSpPr>
            <p:cNvPr id="2" name="Oval 1"/>
            <p:cNvSpPr/>
            <p:nvPr/>
          </p:nvSpPr>
          <p:spPr>
            <a:xfrm>
              <a:off x="3342909" y="3829588"/>
              <a:ext cx="402361" cy="375329"/>
            </a:xfrm>
            <a:prstGeom prst="ellipse">
              <a:avLst/>
            </a:prstGeom>
            <a:solidFill>
              <a:srgbClr val="00B050">
                <a:alpha val="65000"/>
              </a:srgb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6" name="Oval 115"/>
            <p:cNvSpPr/>
            <p:nvPr/>
          </p:nvSpPr>
          <p:spPr>
            <a:xfrm>
              <a:off x="3754907" y="3336000"/>
              <a:ext cx="171279" cy="158226"/>
            </a:xfrm>
            <a:prstGeom prst="ellipse">
              <a:avLst/>
            </a:prstGeom>
            <a:solidFill>
              <a:srgbClr val="00B050">
                <a:alpha val="65000"/>
              </a:srgb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8" name="Oval 117"/>
            <p:cNvSpPr/>
            <p:nvPr/>
          </p:nvSpPr>
          <p:spPr>
            <a:xfrm>
              <a:off x="2538706" y="4664267"/>
              <a:ext cx="217488" cy="224794"/>
            </a:xfrm>
            <a:prstGeom prst="ellipse">
              <a:avLst/>
            </a:prstGeom>
            <a:solidFill>
              <a:srgbClr val="00B050">
                <a:alpha val="65000"/>
              </a:srgb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9" name="Oval 118"/>
            <p:cNvSpPr/>
            <p:nvPr/>
          </p:nvSpPr>
          <p:spPr>
            <a:xfrm>
              <a:off x="2414080" y="6075229"/>
              <a:ext cx="222765" cy="189213"/>
            </a:xfrm>
            <a:prstGeom prst="ellipse">
              <a:avLst/>
            </a:prstGeom>
            <a:solidFill>
              <a:srgbClr val="00B050">
                <a:alpha val="65000"/>
              </a:srgb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0" name="Oval 119"/>
            <p:cNvSpPr/>
            <p:nvPr/>
          </p:nvSpPr>
          <p:spPr>
            <a:xfrm>
              <a:off x="3176253" y="6158846"/>
              <a:ext cx="97431" cy="120671"/>
            </a:xfrm>
            <a:prstGeom prst="ellipse">
              <a:avLst/>
            </a:prstGeom>
            <a:solidFill>
              <a:srgbClr val="00B050">
                <a:alpha val="65000"/>
              </a:srgb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1" name="Oval 120"/>
            <p:cNvSpPr/>
            <p:nvPr/>
          </p:nvSpPr>
          <p:spPr>
            <a:xfrm>
              <a:off x="3302979" y="5774674"/>
              <a:ext cx="182299" cy="161552"/>
            </a:xfrm>
            <a:prstGeom prst="ellipse">
              <a:avLst/>
            </a:prstGeom>
            <a:solidFill>
              <a:srgbClr val="00B050">
                <a:alpha val="65000"/>
              </a:srgb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4" name="Oval 123"/>
            <p:cNvSpPr/>
            <p:nvPr/>
          </p:nvSpPr>
          <p:spPr>
            <a:xfrm>
              <a:off x="2023651" y="4322955"/>
              <a:ext cx="102756" cy="92158"/>
            </a:xfrm>
            <a:prstGeom prst="ellipse">
              <a:avLst/>
            </a:prstGeom>
            <a:solidFill>
              <a:srgbClr val="00B050">
                <a:alpha val="65000"/>
              </a:srgb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5" name="Oval 124"/>
            <p:cNvSpPr/>
            <p:nvPr/>
          </p:nvSpPr>
          <p:spPr>
            <a:xfrm>
              <a:off x="2937499" y="4331213"/>
              <a:ext cx="171279" cy="158226"/>
            </a:xfrm>
            <a:prstGeom prst="ellipse">
              <a:avLst/>
            </a:prstGeom>
            <a:solidFill>
              <a:srgbClr val="00B050">
                <a:alpha val="65000"/>
              </a:srgb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6" name="Oval 125"/>
            <p:cNvSpPr/>
            <p:nvPr/>
          </p:nvSpPr>
          <p:spPr>
            <a:xfrm>
              <a:off x="2682266" y="5336648"/>
              <a:ext cx="340872" cy="312847"/>
            </a:xfrm>
            <a:prstGeom prst="ellipse">
              <a:avLst/>
            </a:prstGeom>
            <a:solidFill>
              <a:srgbClr val="00B050">
                <a:alpha val="65000"/>
              </a:srgb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grpSp>
      <p:pic>
        <p:nvPicPr>
          <p:cNvPr id="11" name="Picture 10"/>
          <p:cNvPicPr>
            <a:picLocks noChangeAspect="1"/>
          </p:cNvPicPr>
          <p:nvPr/>
        </p:nvPicPr>
        <p:blipFill rotWithShape="1">
          <a:blip r:embed="rId3"/>
          <a:srcRect r="8129"/>
          <a:stretch/>
        </p:blipFill>
        <p:spPr>
          <a:xfrm>
            <a:off x="8646610" y="155110"/>
            <a:ext cx="3538525" cy="5619564"/>
          </a:xfrm>
          <a:prstGeom prst="rect">
            <a:avLst/>
          </a:prstGeom>
        </p:spPr>
      </p:pic>
      <p:pic>
        <p:nvPicPr>
          <p:cNvPr id="13" name="Picture 12"/>
          <p:cNvPicPr>
            <a:picLocks noChangeAspect="1"/>
          </p:cNvPicPr>
          <p:nvPr/>
        </p:nvPicPr>
        <p:blipFill rotWithShape="1">
          <a:blip r:embed="rId4"/>
          <a:srcRect r="1677" b="7679"/>
          <a:stretch/>
        </p:blipFill>
        <p:spPr>
          <a:xfrm>
            <a:off x="6992885" y="4415974"/>
            <a:ext cx="2362903" cy="1938408"/>
          </a:xfrm>
          <a:prstGeom prst="rect">
            <a:avLst/>
          </a:prstGeom>
        </p:spPr>
      </p:pic>
      <p:grpSp>
        <p:nvGrpSpPr>
          <p:cNvPr id="32" name="Group 31"/>
          <p:cNvGrpSpPr/>
          <p:nvPr/>
        </p:nvGrpSpPr>
        <p:grpSpPr>
          <a:xfrm>
            <a:off x="6992885" y="4369034"/>
            <a:ext cx="4604948" cy="1985348"/>
            <a:chOff x="6992885" y="4369034"/>
            <a:chExt cx="4604948" cy="1985348"/>
          </a:xfrm>
        </p:grpSpPr>
        <p:cxnSp>
          <p:nvCxnSpPr>
            <p:cNvPr id="23" name="Straight Connector 22"/>
            <p:cNvCxnSpPr/>
            <p:nvPr/>
          </p:nvCxnSpPr>
          <p:spPr>
            <a:xfrm flipH="1">
              <a:off x="9355788" y="5774674"/>
              <a:ext cx="2242045" cy="579708"/>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9355788" y="4369034"/>
              <a:ext cx="2201365" cy="120405"/>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6992885" y="5774674"/>
              <a:ext cx="2718274" cy="579708"/>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6992885" y="4369034"/>
              <a:ext cx="2729849" cy="60202"/>
            </a:xfrm>
            <a:prstGeom prst="line">
              <a:avLst/>
            </a:prstGeom>
          </p:spPr>
          <p:style>
            <a:lnRef idx="1">
              <a:schemeClr val="accent1"/>
            </a:lnRef>
            <a:fillRef idx="0">
              <a:schemeClr val="accent1"/>
            </a:fillRef>
            <a:effectRef idx="0">
              <a:schemeClr val="accent1"/>
            </a:effectRef>
            <a:fontRef idx="minor">
              <a:schemeClr val="tx1"/>
            </a:fontRef>
          </p:style>
        </p:cxnSp>
      </p:grpSp>
      <p:sp>
        <p:nvSpPr>
          <p:cNvPr id="30" name="Rectangle 29"/>
          <p:cNvSpPr/>
          <p:nvPr/>
        </p:nvSpPr>
        <p:spPr>
          <a:xfrm>
            <a:off x="6807657" y="369903"/>
            <a:ext cx="57873" cy="5694625"/>
          </a:xfrm>
          <a:prstGeom prst="rect">
            <a:avLst/>
          </a:prstGeom>
          <a:solidFill>
            <a:schemeClr val="accent5">
              <a:lumMod val="60000"/>
              <a:lumOff val="40000"/>
            </a:schemeClr>
          </a:solidFill>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TextBox 169"/>
          <p:cNvSpPr txBox="1"/>
          <p:nvPr/>
        </p:nvSpPr>
        <p:spPr>
          <a:xfrm>
            <a:off x="6607507" y="88465"/>
            <a:ext cx="3149784" cy="569387"/>
          </a:xfrm>
          <a:prstGeom prst="rect">
            <a:avLst/>
          </a:prstGeom>
          <a:solidFill>
            <a:schemeClr val="accent5">
              <a:lumMod val="60000"/>
              <a:lumOff val="40000"/>
            </a:schemeClr>
          </a:solidFill>
        </p:spPr>
        <p:txBody>
          <a:bodyPr wrap="square" rtlCol="0">
            <a:spAutoFit/>
          </a:bodyPr>
          <a:lstStyle/>
          <a:p>
            <a:r>
              <a:rPr lang="en-US" sz="3000" b="1" dirty="0" smtClean="0"/>
              <a:t>The riparian states</a:t>
            </a:r>
            <a:endParaRPr lang="en-US" sz="3000" b="1" dirty="0"/>
          </a:p>
        </p:txBody>
      </p:sp>
      <p:pic>
        <p:nvPicPr>
          <p:cNvPr id="37" name="Picture 36"/>
          <p:cNvPicPr>
            <a:picLocks noChangeAspect="1"/>
          </p:cNvPicPr>
          <p:nvPr/>
        </p:nvPicPr>
        <p:blipFill>
          <a:blip r:embed="rId5"/>
          <a:stretch>
            <a:fillRect/>
          </a:stretch>
        </p:blipFill>
        <p:spPr>
          <a:xfrm>
            <a:off x="4097573" y="1190358"/>
            <a:ext cx="2655576" cy="1307460"/>
          </a:xfrm>
          <a:prstGeom prst="rect">
            <a:avLst/>
          </a:prstGeom>
        </p:spPr>
      </p:pic>
      <p:cxnSp>
        <p:nvCxnSpPr>
          <p:cNvPr id="38" name="Straight Arrow Connector 37"/>
          <p:cNvCxnSpPr>
            <a:stCxn id="37" idx="2"/>
          </p:cNvCxnSpPr>
          <p:nvPr/>
        </p:nvCxnSpPr>
        <p:spPr>
          <a:xfrm flipH="1">
            <a:off x="3311621" y="2497818"/>
            <a:ext cx="2113740" cy="127790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6"/>
          <a:stretch>
            <a:fillRect/>
          </a:stretch>
        </p:blipFill>
        <p:spPr>
          <a:xfrm>
            <a:off x="4527133" y="4204918"/>
            <a:ext cx="2193938" cy="1057900"/>
          </a:xfrm>
          <a:prstGeom prst="rect">
            <a:avLst/>
          </a:prstGeom>
        </p:spPr>
      </p:pic>
      <p:cxnSp>
        <p:nvCxnSpPr>
          <p:cNvPr id="40" name="Straight Arrow Connector 39"/>
          <p:cNvCxnSpPr>
            <a:stCxn id="39" idx="1"/>
          </p:cNvCxnSpPr>
          <p:nvPr/>
        </p:nvCxnSpPr>
        <p:spPr>
          <a:xfrm flipH="1" flipV="1">
            <a:off x="2977937" y="3632926"/>
            <a:ext cx="1549196" cy="110094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3251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5"/>
                                        </p:tgtEl>
                                        <p:attrNameLst>
                                          <p:attrName>style.visibility</p:attrName>
                                        </p:attrNameLst>
                                      </p:cBhvr>
                                      <p:to>
                                        <p:strVal val="visible"/>
                                      </p:to>
                                    </p:set>
                                    <p:animEffect transition="in" filter="wipe(down)">
                                      <p:cBhvr>
                                        <p:cTn id="7" dur="500"/>
                                        <p:tgtEl>
                                          <p:spTgt spid="115"/>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up)">
                                      <p:cBhvr>
                                        <p:cTn id="11" dur="500"/>
                                        <p:tgtEl>
                                          <p:spTgt spid="31"/>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up)">
                                      <p:cBhvr>
                                        <p:cTn id="15" dur="500"/>
                                        <p:tgtEl>
                                          <p:spTgt spid="38"/>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wipe(up)">
                                      <p:cBhvr>
                                        <p:cTn id="19" dur="500"/>
                                        <p:tgtEl>
                                          <p:spTgt spid="37"/>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wipe(up)">
                                      <p:cBhvr>
                                        <p:cTn id="23" dur="500"/>
                                        <p:tgtEl>
                                          <p:spTgt spid="40"/>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wipe(up)">
                                      <p:cBhvr>
                                        <p:cTn id="27" dur="500"/>
                                        <p:tgtEl>
                                          <p:spTgt spid="3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wipe(down)">
                                      <p:cBhvr>
                                        <p:cTn id="32" dur="500"/>
                                        <p:tgtEl>
                                          <p:spTgt spid="30"/>
                                        </p:tgtEl>
                                      </p:cBhvr>
                                    </p:animEffect>
                                  </p:childTnLst>
                                </p:cTn>
                              </p:par>
                            </p:childTnLst>
                          </p:cTn>
                        </p:par>
                        <p:par>
                          <p:cTn id="33" fill="hold">
                            <p:stCondLst>
                              <p:cond delay="500"/>
                            </p:stCondLst>
                            <p:childTnLst>
                              <p:par>
                                <p:cTn id="34" presetID="22" presetClass="entr" presetSubtype="4" fill="hold" grpId="0" nodeType="afterEffect">
                                  <p:stCondLst>
                                    <p:cond delay="0"/>
                                  </p:stCondLst>
                                  <p:childTnLst>
                                    <p:set>
                                      <p:cBhvr>
                                        <p:cTn id="35" dur="1" fill="hold">
                                          <p:stCondLst>
                                            <p:cond delay="0"/>
                                          </p:stCondLst>
                                        </p:cTn>
                                        <p:tgtEl>
                                          <p:spTgt spid="170"/>
                                        </p:tgtEl>
                                        <p:attrNameLst>
                                          <p:attrName>style.visibility</p:attrName>
                                        </p:attrNameLst>
                                      </p:cBhvr>
                                      <p:to>
                                        <p:strVal val="visible"/>
                                      </p:to>
                                    </p:set>
                                    <p:animEffect transition="in" filter="wipe(down)">
                                      <p:cBhvr>
                                        <p:cTn id="36" dur="500"/>
                                        <p:tgtEl>
                                          <p:spTgt spid="170"/>
                                        </p:tgtEl>
                                      </p:cBhvr>
                                    </p:animEffect>
                                  </p:childTnLst>
                                </p:cTn>
                              </p:par>
                            </p:childTnLst>
                          </p:cTn>
                        </p:par>
                        <p:par>
                          <p:cTn id="37" fill="hold">
                            <p:stCondLst>
                              <p:cond delay="1000"/>
                            </p:stCondLst>
                            <p:childTnLst>
                              <p:par>
                                <p:cTn id="38" presetID="22" presetClass="entr" presetSubtype="4" fill="hold"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down)">
                                      <p:cBhvr>
                                        <p:cTn id="40" dur="500"/>
                                        <p:tgtEl>
                                          <p:spTgt spid="11"/>
                                        </p:tgtEl>
                                      </p:cBhvr>
                                    </p:animEffect>
                                  </p:childTnLst>
                                </p:cTn>
                              </p:par>
                            </p:childTnLst>
                          </p:cTn>
                        </p:par>
                        <p:par>
                          <p:cTn id="41" fill="hold">
                            <p:stCondLst>
                              <p:cond delay="1500"/>
                            </p:stCondLst>
                            <p:childTnLst>
                              <p:par>
                                <p:cTn id="42" presetID="22" presetClass="entr" presetSubtype="4" fill="hold" nodeType="after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wipe(down)">
                                      <p:cBhvr>
                                        <p:cTn id="44" dur="500"/>
                                        <p:tgtEl>
                                          <p:spTgt spid="32"/>
                                        </p:tgtEl>
                                      </p:cBhvr>
                                    </p:animEffect>
                                  </p:childTnLst>
                                </p:cTn>
                              </p:par>
                              <p:par>
                                <p:cTn id="45" presetID="22" presetClass="entr" presetSubtype="4" fill="hold" nodeType="with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down)">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animBg="1"/>
      <p:bldP spid="30" grpId="0" animBg="1"/>
      <p:bldP spid="17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1960" r="7320" b="1995"/>
          <a:stretch/>
        </p:blipFill>
        <p:spPr>
          <a:xfrm>
            <a:off x="68365" y="64951"/>
            <a:ext cx="3634955" cy="6284573"/>
          </a:xfrm>
          <a:prstGeom prst="rect">
            <a:avLst/>
          </a:prstGeom>
        </p:spPr>
      </p:pic>
      <p:sp>
        <p:nvSpPr>
          <p:cNvPr id="4" name="Title 1"/>
          <p:cNvSpPr txBox="1">
            <a:spLocks/>
          </p:cNvSpPr>
          <p:nvPr/>
        </p:nvSpPr>
        <p:spPr>
          <a:xfrm>
            <a:off x="3936269" y="60213"/>
            <a:ext cx="7834784" cy="572829"/>
          </a:xfrm>
          <a:prstGeom prst="rect">
            <a:avLst/>
          </a:prstGeom>
        </p:spPr>
        <p:txBody>
          <a:bodyPr/>
          <a:lstStyle>
            <a:lvl1pPr algn="l" defTabSz="914400" rtl="0" eaLnBrk="1" latinLnBrk="0" hangingPunct="1">
              <a:lnSpc>
                <a:spcPct val="85000"/>
              </a:lnSpc>
              <a:spcBef>
                <a:spcPct val="0"/>
              </a:spcBef>
              <a:buNone/>
              <a:defRPr sz="3400" kern="1200" spc="-50" baseline="0">
                <a:solidFill>
                  <a:schemeClr val="tx1">
                    <a:lumMod val="75000"/>
                    <a:lumOff val="25000"/>
                  </a:schemeClr>
                </a:solidFill>
                <a:latin typeface="+mj-lt"/>
                <a:ea typeface="+mj-ea"/>
                <a:cs typeface="+mj-cs"/>
              </a:defRPr>
            </a:lvl1pPr>
          </a:lstStyle>
          <a:p>
            <a:r>
              <a:rPr lang="en-US" b="1" dirty="0" smtClean="0"/>
              <a:t>Rainfall distribution </a:t>
            </a:r>
            <a:endParaRPr lang="en-US" b="1" dirty="0"/>
          </a:p>
        </p:txBody>
      </p:sp>
      <p:pic>
        <p:nvPicPr>
          <p:cNvPr id="5"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b="15243"/>
          <a:stretch/>
        </p:blipFill>
        <p:spPr bwMode="auto">
          <a:xfrm>
            <a:off x="3936269" y="4520248"/>
            <a:ext cx="3194137" cy="1941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467" t="17151" r="11657" b="11211"/>
          <a:stretch/>
        </p:blipFill>
        <p:spPr bwMode="auto">
          <a:xfrm>
            <a:off x="7762221" y="4398550"/>
            <a:ext cx="3502887" cy="2063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3559187" y="534542"/>
            <a:ext cx="8588948" cy="4339650"/>
          </a:xfrm>
          <a:prstGeom prst="rect">
            <a:avLst/>
          </a:prstGeom>
          <a:noFill/>
        </p:spPr>
        <p:txBody>
          <a:bodyPr wrap="square" rtlCol="0">
            <a:spAutoFit/>
          </a:bodyPr>
          <a:lstStyle/>
          <a:p>
            <a:pPr marL="285750" indent="-285750">
              <a:buFont typeface="Arial" panose="020B0604020202020204" pitchFamily="34" charset="0"/>
              <a:buChar char="•"/>
            </a:pPr>
            <a:r>
              <a:rPr lang="en-US" sz="2300" dirty="0" smtClean="0"/>
              <a:t>There is substantial variation in rainfall distribution in the basin</a:t>
            </a:r>
          </a:p>
          <a:p>
            <a:pPr marL="285750" indent="-285750">
              <a:buFont typeface="Arial" panose="020B0604020202020204" pitchFamily="34" charset="0"/>
              <a:buChar char="•"/>
            </a:pPr>
            <a:endParaRPr lang="en-US" sz="2300" dirty="0" smtClean="0"/>
          </a:p>
          <a:p>
            <a:pPr marL="285750" indent="-285750">
              <a:buFont typeface="Arial" panose="020B0604020202020204" pitchFamily="34" charset="0"/>
              <a:buChar char="•"/>
            </a:pPr>
            <a:r>
              <a:rPr lang="en-US" sz="2300" dirty="0" smtClean="0"/>
              <a:t>Upstream parts of the basin receive annual average rainfall that ranges from 1500 – 2000 mm; in some locations &gt; 2000 mm </a:t>
            </a:r>
          </a:p>
          <a:p>
            <a:pPr marL="285750" indent="-285750">
              <a:buFont typeface="Arial" panose="020B0604020202020204" pitchFamily="34" charset="0"/>
              <a:buChar char="•"/>
            </a:pPr>
            <a:endParaRPr lang="en-US" sz="2300" dirty="0" smtClean="0"/>
          </a:p>
          <a:p>
            <a:pPr marL="285750" indent="-285750">
              <a:buFont typeface="Arial" panose="020B0604020202020204" pitchFamily="34" charset="0"/>
              <a:buChar char="•"/>
            </a:pPr>
            <a:r>
              <a:rPr lang="en-US" sz="2300" dirty="0" smtClean="0"/>
              <a:t>Downstream parts of the basin have very little rainfall </a:t>
            </a:r>
            <a:r>
              <a:rPr lang="en-US" sz="2300" dirty="0" smtClean="0">
                <a:sym typeface="Wingdings" panose="05000000000000000000" pitchFamily="2" charset="2"/>
              </a:rPr>
              <a:t> negligible internally generated river flow  nearly totally dependent on Nile waters (</a:t>
            </a:r>
            <a:r>
              <a:rPr lang="en-US" sz="2300" i="1" dirty="0" smtClean="0">
                <a:sym typeface="Wingdings" panose="05000000000000000000" pitchFamily="2" charset="2"/>
              </a:rPr>
              <a:t>irrigated agriculture is a must</a:t>
            </a:r>
            <a:r>
              <a:rPr lang="en-US" sz="2300" dirty="0" smtClean="0">
                <a:sym typeface="Wingdings" panose="05000000000000000000" pitchFamily="2" charset="2"/>
              </a:rPr>
              <a:t>). </a:t>
            </a:r>
            <a:endParaRPr lang="en-US" sz="2300" dirty="0" smtClean="0"/>
          </a:p>
          <a:p>
            <a:pPr marL="285750" indent="-285750">
              <a:buFont typeface="Arial" panose="020B0604020202020204" pitchFamily="34" charset="0"/>
              <a:buChar char="•"/>
            </a:pPr>
            <a:endParaRPr lang="en-US" sz="2300" dirty="0" smtClean="0"/>
          </a:p>
          <a:p>
            <a:pPr marL="285750" indent="-285750">
              <a:buFont typeface="Arial" panose="020B0604020202020204" pitchFamily="34" charset="0"/>
              <a:buChar char="•"/>
            </a:pPr>
            <a:r>
              <a:rPr lang="en-US" sz="2300" dirty="0" smtClean="0"/>
              <a:t>Economies of most upstream countries are highly dependent on rainfall (rain-fed agriculture) </a:t>
            </a:r>
            <a:r>
              <a:rPr lang="en-US" sz="2300" dirty="0" smtClean="0">
                <a:sym typeface="Wingdings" panose="05000000000000000000" pitchFamily="2" charset="2"/>
              </a:rPr>
              <a:t> frequently exposed to drought and floods</a:t>
            </a:r>
            <a:endParaRPr lang="en-US" sz="2300" dirty="0" smtClean="0"/>
          </a:p>
        </p:txBody>
      </p:sp>
    </p:spTree>
    <p:extLst>
      <p:ext uri="{BB962C8B-B14F-4D97-AF65-F5344CB8AC3E}">
        <p14:creationId xmlns:p14="http://schemas.microsoft.com/office/powerpoint/2010/main" val="1199817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up)">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0" y="0"/>
            <a:ext cx="5362107" cy="322555"/>
          </a:xfrm>
          <a:solidFill>
            <a:schemeClr val="accent2">
              <a:lumMod val="20000"/>
              <a:lumOff val="80000"/>
            </a:schemeClr>
          </a:solidFill>
        </p:spPr>
        <p:txBody>
          <a:bodyPr>
            <a:noAutofit/>
          </a:bodyPr>
          <a:lstStyle/>
          <a:p>
            <a:pPr algn="ctr"/>
            <a:r>
              <a:rPr lang="en-US" sz="2700" b="1" i="1" dirty="0" smtClean="0">
                <a:solidFill>
                  <a:schemeClr val="bg2">
                    <a:lumMod val="25000"/>
                  </a:schemeClr>
                </a:solidFill>
              </a:rPr>
              <a:t>Where the river flow is generated</a:t>
            </a:r>
            <a:endParaRPr lang="en-US" sz="2700" b="1" i="1" dirty="0">
              <a:solidFill>
                <a:schemeClr val="bg2">
                  <a:lumMod val="25000"/>
                </a:schemeClr>
              </a:solidFill>
            </a:endParaRPr>
          </a:p>
        </p:txBody>
      </p:sp>
      <p:sp>
        <p:nvSpPr>
          <p:cNvPr id="19" name="Title 1"/>
          <p:cNvSpPr txBox="1">
            <a:spLocks/>
          </p:cNvSpPr>
          <p:nvPr/>
        </p:nvSpPr>
        <p:spPr>
          <a:xfrm>
            <a:off x="5809859" y="31417"/>
            <a:ext cx="5571215" cy="438412"/>
          </a:xfrm>
          <a:prstGeom prst="rect">
            <a:avLst/>
          </a:prstGeom>
          <a:solidFill>
            <a:schemeClr val="accent2">
              <a:lumMod val="40000"/>
              <a:lumOff val="60000"/>
            </a:schemeClr>
          </a:solidFill>
        </p:spPr>
        <p:txBody>
          <a:bodyPr vert="horz" lIns="91440" tIns="45720" rIns="91440" bIns="45720" rtlCol="0" anchor="t" anchorCtr="0">
            <a:noAutofit/>
          </a:bodyPr>
          <a:lstStyle>
            <a:lvl1pPr algn="l" defTabSz="914400" rtl="0" eaLnBrk="1" latinLnBrk="0" hangingPunct="1">
              <a:lnSpc>
                <a:spcPct val="85000"/>
              </a:lnSpc>
              <a:spcBef>
                <a:spcPct val="0"/>
              </a:spcBef>
              <a:buNone/>
              <a:defRPr sz="3400" kern="1200" spc="-50" baseline="0">
                <a:solidFill>
                  <a:schemeClr val="tx1">
                    <a:lumMod val="75000"/>
                    <a:lumOff val="25000"/>
                  </a:schemeClr>
                </a:solidFill>
                <a:latin typeface="+mj-lt"/>
                <a:ea typeface="+mj-ea"/>
                <a:cs typeface="+mj-cs"/>
              </a:defRPr>
            </a:lvl1pPr>
          </a:lstStyle>
          <a:p>
            <a:r>
              <a:rPr lang="en-US" sz="2700" b="1" i="1" dirty="0">
                <a:solidFill>
                  <a:schemeClr val="bg2">
                    <a:lumMod val="25000"/>
                  </a:schemeClr>
                </a:solidFill>
              </a:rPr>
              <a:t>Where the river flow is used…</a:t>
            </a:r>
          </a:p>
        </p:txBody>
      </p:sp>
      <p:sp>
        <p:nvSpPr>
          <p:cNvPr id="20" name="Rectangle 19"/>
          <p:cNvSpPr/>
          <p:nvPr/>
        </p:nvSpPr>
        <p:spPr>
          <a:xfrm>
            <a:off x="5628656" y="71736"/>
            <a:ext cx="45719" cy="594394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rotWithShape="1">
          <a:blip r:embed="rId3"/>
          <a:srcRect b="8106"/>
          <a:stretch/>
        </p:blipFill>
        <p:spPr>
          <a:xfrm>
            <a:off x="5843141" y="587118"/>
            <a:ext cx="5000691" cy="2255150"/>
          </a:xfrm>
          <a:prstGeom prst="rect">
            <a:avLst/>
          </a:prstGeom>
          <a:ln>
            <a:solidFill>
              <a:schemeClr val="accent1">
                <a:lumMod val="75000"/>
              </a:schemeClr>
            </a:solidFill>
          </a:ln>
        </p:spPr>
      </p:pic>
      <p:grpSp>
        <p:nvGrpSpPr>
          <p:cNvPr id="9" name="Group 8"/>
          <p:cNvGrpSpPr/>
          <p:nvPr/>
        </p:nvGrpSpPr>
        <p:grpSpPr>
          <a:xfrm>
            <a:off x="121852" y="510148"/>
            <a:ext cx="2293856" cy="3443857"/>
            <a:chOff x="1976289" y="749430"/>
            <a:chExt cx="2293856" cy="3443857"/>
          </a:xfrm>
        </p:grpSpPr>
        <p:pic>
          <p:nvPicPr>
            <p:cNvPr id="10" name="Picture 9"/>
            <p:cNvPicPr>
              <a:picLocks noChangeAspect="1" noChangeArrowheads="1"/>
            </p:cNvPicPr>
            <p:nvPr/>
          </p:nvPicPr>
          <p:blipFill>
            <a:blip r:embed="rId4" cstate="print"/>
            <a:srcRect/>
            <a:stretch>
              <a:fillRect/>
            </a:stretch>
          </p:blipFill>
          <p:spPr bwMode="auto">
            <a:xfrm>
              <a:off x="1976289" y="749430"/>
              <a:ext cx="2293856" cy="3443857"/>
            </a:xfrm>
            <a:prstGeom prst="rect">
              <a:avLst/>
            </a:prstGeom>
            <a:noFill/>
            <a:ln>
              <a:noFill/>
            </a:ln>
          </p:spPr>
        </p:pic>
        <p:sp>
          <p:nvSpPr>
            <p:cNvPr id="11" name="TextBox 10"/>
            <p:cNvSpPr txBox="1"/>
            <p:nvPr/>
          </p:nvSpPr>
          <p:spPr>
            <a:xfrm>
              <a:off x="2071888" y="3326581"/>
              <a:ext cx="992964" cy="461665"/>
            </a:xfrm>
            <a:prstGeom prst="rect">
              <a:avLst/>
            </a:prstGeom>
            <a:solidFill>
              <a:schemeClr val="accent1">
                <a:lumMod val="20000"/>
                <a:lumOff val="80000"/>
              </a:schemeClr>
            </a:solidFill>
          </p:spPr>
          <p:txBody>
            <a:bodyPr wrap="square" lIns="9144" rIns="9144" rtlCol="0">
              <a:spAutoFit/>
            </a:bodyPr>
            <a:lstStyle/>
            <a:p>
              <a:r>
                <a:rPr lang="en-US" sz="2400" b="1" dirty="0" smtClean="0">
                  <a:solidFill>
                    <a:srgbClr val="FF0000"/>
                  </a:solidFill>
                  <a:latin typeface="+mj-lt"/>
                </a:rPr>
                <a:t>Rainfall</a:t>
              </a:r>
              <a:endParaRPr lang="en-US" sz="2400" b="1" dirty="0">
                <a:solidFill>
                  <a:srgbClr val="FF0000"/>
                </a:solidFill>
                <a:latin typeface="+mj-lt"/>
              </a:endParaRPr>
            </a:p>
          </p:txBody>
        </p:sp>
      </p:grpSp>
      <p:grpSp>
        <p:nvGrpSpPr>
          <p:cNvPr id="12" name="Group 11"/>
          <p:cNvGrpSpPr/>
          <p:nvPr/>
        </p:nvGrpSpPr>
        <p:grpSpPr>
          <a:xfrm>
            <a:off x="10304758" y="566763"/>
            <a:ext cx="1818318" cy="3799746"/>
            <a:chOff x="15479641" y="-255323"/>
            <a:chExt cx="1818318" cy="3463432"/>
          </a:xfrm>
        </p:grpSpPr>
        <p:pic>
          <p:nvPicPr>
            <p:cNvPr id="13" name="Picture 12" descr="part 1.gif"/>
            <p:cNvPicPr>
              <a:picLocks noChangeAspect="1"/>
            </p:cNvPicPr>
            <p:nvPr/>
          </p:nvPicPr>
          <p:blipFill rotWithShape="1">
            <a:blip r:embed="rId5" cstate="print"/>
            <a:srcRect r="45086"/>
            <a:stretch/>
          </p:blipFill>
          <p:spPr>
            <a:xfrm>
              <a:off x="15479641" y="-255323"/>
              <a:ext cx="1798320" cy="3140816"/>
            </a:xfrm>
            <a:prstGeom prst="rect">
              <a:avLst/>
            </a:prstGeom>
            <a:ln>
              <a:solidFill>
                <a:schemeClr val="tx1"/>
              </a:solidFill>
            </a:ln>
          </p:spPr>
        </p:pic>
        <p:sp>
          <p:nvSpPr>
            <p:cNvPr id="14" name="TextBox 13"/>
            <p:cNvSpPr txBox="1"/>
            <p:nvPr/>
          </p:nvSpPr>
          <p:spPr>
            <a:xfrm>
              <a:off x="15479641" y="2885493"/>
              <a:ext cx="1818318" cy="322616"/>
            </a:xfrm>
            <a:prstGeom prst="rect">
              <a:avLst/>
            </a:prstGeom>
            <a:solidFill>
              <a:schemeClr val="accent1">
                <a:lumMod val="20000"/>
                <a:lumOff val="80000"/>
              </a:schemeClr>
            </a:solidFill>
          </p:spPr>
          <p:txBody>
            <a:bodyPr wrap="none" rtlCol="0">
              <a:spAutoFit/>
            </a:bodyPr>
            <a:lstStyle/>
            <a:p>
              <a:r>
                <a:rPr lang="en-US" sz="1700" b="1" dirty="0" err="1" smtClean="0">
                  <a:solidFill>
                    <a:srgbClr val="FF0000"/>
                  </a:solidFill>
                  <a:latin typeface="+mj-lt"/>
                </a:rPr>
                <a:t>EvapoTranspiration</a:t>
              </a:r>
              <a:endParaRPr lang="en-US" sz="1700" b="1" dirty="0">
                <a:solidFill>
                  <a:srgbClr val="FF0000"/>
                </a:solidFill>
                <a:latin typeface="+mj-lt"/>
              </a:endParaRPr>
            </a:p>
          </p:txBody>
        </p:sp>
      </p:grpSp>
      <p:pic>
        <p:nvPicPr>
          <p:cNvPr id="16" name="Picture 15"/>
          <p:cNvPicPr>
            <a:picLocks noChangeAspect="1"/>
          </p:cNvPicPr>
          <p:nvPr/>
        </p:nvPicPr>
        <p:blipFill rotWithShape="1">
          <a:blip r:embed="rId6"/>
          <a:srcRect l="14786" r="15041"/>
          <a:stretch/>
        </p:blipFill>
        <p:spPr>
          <a:xfrm>
            <a:off x="5858667" y="2992942"/>
            <a:ext cx="2814171" cy="1685194"/>
          </a:xfrm>
          <a:prstGeom prst="rect">
            <a:avLst/>
          </a:prstGeom>
          <a:ln w="19050">
            <a:solidFill>
              <a:schemeClr val="accent1"/>
            </a:solidFill>
          </a:ln>
        </p:spPr>
      </p:pic>
      <p:pic>
        <p:nvPicPr>
          <p:cNvPr id="15" name="Picture 14"/>
          <p:cNvPicPr>
            <a:picLocks noChangeAspect="1"/>
          </p:cNvPicPr>
          <p:nvPr/>
        </p:nvPicPr>
        <p:blipFill>
          <a:blip r:embed="rId7"/>
          <a:stretch>
            <a:fillRect/>
          </a:stretch>
        </p:blipFill>
        <p:spPr>
          <a:xfrm>
            <a:off x="2054226" y="2963865"/>
            <a:ext cx="3405664" cy="2577151"/>
          </a:xfrm>
          <a:prstGeom prst="rect">
            <a:avLst/>
          </a:prstGeom>
        </p:spPr>
      </p:pic>
      <p:pic>
        <p:nvPicPr>
          <p:cNvPr id="7" name="Picture 6"/>
          <p:cNvPicPr>
            <a:picLocks noChangeAspect="1"/>
          </p:cNvPicPr>
          <p:nvPr/>
        </p:nvPicPr>
        <p:blipFill>
          <a:blip r:embed="rId8"/>
          <a:stretch>
            <a:fillRect/>
          </a:stretch>
        </p:blipFill>
        <p:spPr>
          <a:xfrm>
            <a:off x="8247832" y="4491613"/>
            <a:ext cx="3944168" cy="2366386"/>
          </a:xfrm>
          <a:prstGeom prst="rect">
            <a:avLst/>
          </a:prstGeom>
        </p:spPr>
      </p:pic>
    </p:spTree>
    <p:extLst>
      <p:ext uri="{BB962C8B-B14F-4D97-AF65-F5344CB8AC3E}">
        <p14:creationId xmlns:p14="http://schemas.microsoft.com/office/powerpoint/2010/main" val="3021503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up)">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up)">
                                      <p:cBhvr>
                                        <p:cTn id="16" dur="500"/>
                                        <p:tgtEl>
                                          <p:spTgt spid="20"/>
                                        </p:tgtEl>
                                      </p:cBhvr>
                                    </p:animEffect>
                                  </p:childTnLst>
                                </p:cTn>
                              </p:par>
                            </p:childTnLst>
                          </p:cTn>
                        </p:par>
                        <p:par>
                          <p:cTn id="17" fill="hold">
                            <p:stCondLst>
                              <p:cond delay="500"/>
                            </p:stCondLst>
                            <p:childTnLst>
                              <p:par>
                                <p:cTn id="18" presetID="22" presetClass="entr" presetSubtype="1"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up)">
                                      <p:cBhvr>
                                        <p:cTn id="20" dur="500"/>
                                        <p:tgtEl>
                                          <p:spTgt spid="19"/>
                                        </p:tgtEl>
                                      </p:cBhvr>
                                    </p:animEffect>
                                  </p:childTnLst>
                                </p:cTn>
                              </p:par>
                            </p:childTnLst>
                          </p:cTn>
                        </p:par>
                        <p:par>
                          <p:cTn id="21" fill="hold">
                            <p:stCondLst>
                              <p:cond delay="1000"/>
                            </p:stCondLst>
                            <p:childTnLst>
                              <p:par>
                                <p:cTn id="22" presetID="22" presetClass="entr" presetSubtype="1" fill="hold"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up)">
                                      <p:cBhvr>
                                        <p:cTn id="24" dur="500"/>
                                        <p:tgtEl>
                                          <p:spTgt spid="21"/>
                                        </p:tgtEl>
                                      </p:cBhvr>
                                    </p:animEffect>
                                  </p:childTnLst>
                                </p:cTn>
                              </p:par>
                            </p:childTnLst>
                          </p:cTn>
                        </p:par>
                        <p:par>
                          <p:cTn id="25" fill="hold">
                            <p:stCondLst>
                              <p:cond delay="1500"/>
                            </p:stCondLst>
                            <p:childTnLst>
                              <p:par>
                                <p:cTn id="26" presetID="22" presetClass="entr" presetSubtype="1"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up)">
                                      <p:cBhvr>
                                        <p:cTn id="28" dur="500"/>
                                        <p:tgtEl>
                                          <p:spTgt spid="16"/>
                                        </p:tgtEl>
                                      </p:cBhvr>
                                    </p:animEffect>
                                  </p:childTnLst>
                                </p:cTn>
                              </p:par>
                            </p:childTnLst>
                          </p:cTn>
                        </p:par>
                        <p:par>
                          <p:cTn id="29" fill="hold">
                            <p:stCondLst>
                              <p:cond delay="2000"/>
                            </p:stCondLst>
                            <p:childTnLst>
                              <p:par>
                                <p:cTn id="30" presetID="22" presetClass="entr" presetSubtype="1"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up)">
                                      <p:cBhvr>
                                        <p:cTn id="32" dur="500"/>
                                        <p:tgtEl>
                                          <p:spTgt spid="12"/>
                                        </p:tgtEl>
                                      </p:cBhvr>
                                    </p:animEffect>
                                  </p:childTnLst>
                                </p:cTn>
                              </p:par>
                            </p:childTnLst>
                          </p:cTn>
                        </p:par>
                        <p:par>
                          <p:cTn id="33" fill="hold">
                            <p:stCondLst>
                              <p:cond delay="2500"/>
                            </p:stCondLst>
                            <p:childTnLst>
                              <p:par>
                                <p:cTn id="34" presetID="22" presetClass="entr" presetSubtype="1" fill="hold" nodeType="after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up)">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71" y="4130"/>
            <a:ext cx="12183323" cy="382359"/>
          </a:xfrm>
          <a:noFill/>
        </p:spPr>
        <p:txBody>
          <a:bodyPr>
            <a:noAutofit/>
          </a:bodyPr>
          <a:lstStyle/>
          <a:p>
            <a:r>
              <a:rPr lang="en-US" sz="2700" b="1" dirty="0" smtClean="0">
                <a:solidFill>
                  <a:schemeClr val="bg2">
                    <a:lumMod val="50000"/>
                  </a:schemeClr>
                </a:solidFill>
              </a:rPr>
              <a:t>How the Nile Basin evolved: timeline of key water development projects and agreements</a:t>
            </a:r>
            <a:endParaRPr lang="en-US" sz="2700" b="1" dirty="0">
              <a:solidFill>
                <a:schemeClr val="bg2">
                  <a:lumMod val="50000"/>
                </a:schemeClr>
              </a:solidFill>
            </a:endParaRPr>
          </a:p>
        </p:txBody>
      </p:sp>
      <p:grpSp>
        <p:nvGrpSpPr>
          <p:cNvPr id="4" name="Group 3"/>
          <p:cNvGrpSpPr/>
          <p:nvPr/>
        </p:nvGrpSpPr>
        <p:grpSpPr>
          <a:xfrm>
            <a:off x="94052" y="465477"/>
            <a:ext cx="12159452" cy="4855281"/>
            <a:chOff x="94052" y="465477"/>
            <a:chExt cx="12159452" cy="4855281"/>
          </a:xfrm>
        </p:grpSpPr>
        <p:sp>
          <p:nvSpPr>
            <p:cNvPr id="3" name="Rectangle 2"/>
            <p:cNvSpPr/>
            <p:nvPr/>
          </p:nvSpPr>
          <p:spPr>
            <a:xfrm>
              <a:off x="2623491" y="923636"/>
              <a:ext cx="3860435" cy="1551710"/>
            </a:xfrm>
            <a:prstGeom prst="rect">
              <a:avLst/>
            </a:prstGeom>
            <a:gradFill flip="none" rotWithShape="1">
              <a:gsLst>
                <a:gs pos="0">
                  <a:schemeClr val="bg1">
                    <a:lumMod val="95000"/>
                  </a:schemeClr>
                </a:gs>
                <a:gs pos="70000">
                  <a:schemeClr val="bg1">
                    <a:lumMod val="85000"/>
                  </a:schemeClr>
                </a:gs>
                <a:gs pos="100000">
                  <a:schemeClr val="bg1">
                    <a:lumMod val="8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ctr"/>
            <a:lstStyle/>
            <a:p>
              <a:pPr algn="ctr"/>
              <a:endParaRPr lang="en-US"/>
            </a:p>
          </p:txBody>
        </p:sp>
        <p:cxnSp>
          <p:nvCxnSpPr>
            <p:cNvPr id="6" name="Straight Arrow Connector 5"/>
            <p:cNvCxnSpPr/>
            <p:nvPr/>
          </p:nvCxnSpPr>
          <p:spPr>
            <a:xfrm>
              <a:off x="9549443" y="3079630"/>
              <a:ext cx="253306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Freeform 10"/>
            <p:cNvSpPr/>
            <p:nvPr/>
          </p:nvSpPr>
          <p:spPr>
            <a:xfrm>
              <a:off x="11431978" y="3079629"/>
              <a:ext cx="384048" cy="1162361"/>
            </a:xfrm>
            <a:custGeom>
              <a:avLst/>
              <a:gdLst>
                <a:gd name="connsiteX0" fmla="*/ 0 w 384048"/>
                <a:gd name="connsiteY0" fmla="*/ 0 h 914400"/>
                <a:gd name="connsiteX1" fmla="*/ 6096 w 384048"/>
                <a:gd name="connsiteY1" fmla="*/ 463296 h 914400"/>
                <a:gd name="connsiteX2" fmla="*/ 384048 w 384048"/>
                <a:gd name="connsiteY2" fmla="*/ 609600 h 914400"/>
                <a:gd name="connsiteX3" fmla="*/ 384048 w 384048"/>
                <a:gd name="connsiteY3" fmla="*/ 914400 h 914400"/>
              </a:gdLst>
              <a:ahLst/>
              <a:cxnLst>
                <a:cxn ang="0">
                  <a:pos x="connsiteX0" y="connsiteY0"/>
                </a:cxn>
                <a:cxn ang="0">
                  <a:pos x="connsiteX1" y="connsiteY1"/>
                </a:cxn>
                <a:cxn ang="0">
                  <a:pos x="connsiteX2" y="connsiteY2"/>
                </a:cxn>
                <a:cxn ang="0">
                  <a:pos x="connsiteX3" y="connsiteY3"/>
                </a:cxn>
              </a:cxnLst>
              <a:rect l="l" t="t" r="r" b="b"/>
              <a:pathLst>
                <a:path w="384048" h="914400">
                  <a:moveTo>
                    <a:pt x="0" y="0"/>
                  </a:moveTo>
                  <a:lnTo>
                    <a:pt x="6096" y="463296"/>
                  </a:lnTo>
                  <a:lnTo>
                    <a:pt x="384048" y="609600"/>
                  </a:lnTo>
                  <a:lnTo>
                    <a:pt x="384048" y="914400"/>
                  </a:lnTo>
                </a:path>
              </a:pathLst>
            </a:custGeom>
          </p:spPr>
          <p:style>
            <a:lnRef idx="1">
              <a:schemeClr val="accent1"/>
            </a:lnRef>
            <a:fillRef idx="0">
              <a:schemeClr val="accent1"/>
            </a:fillRef>
            <a:effectRef idx="0">
              <a:schemeClr val="accent1"/>
            </a:effectRef>
            <a:fontRef idx="minor">
              <a:schemeClr val="tx1"/>
            </a:fontRef>
          </p:style>
          <p:txBody>
            <a:bodyPr lIns="91436" tIns="45719" rIns="91436" bIns="45719" rtlCol="0" anchor="ctr"/>
            <a:lstStyle/>
            <a:p>
              <a:pPr algn="ctr"/>
              <a:endParaRPr lang="en-US"/>
            </a:p>
          </p:txBody>
        </p:sp>
        <p:sp>
          <p:nvSpPr>
            <p:cNvPr id="17" name="TextBox 16"/>
            <p:cNvSpPr txBox="1"/>
            <p:nvPr/>
          </p:nvSpPr>
          <p:spPr>
            <a:xfrm>
              <a:off x="2366640" y="3534148"/>
              <a:ext cx="870431" cy="215444"/>
            </a:xfrm>
            <a:prstGeom prst="rect">
              <a:avLst/>
            </a:prstGeom>
            <a:solidFill>
              <a:schemeClr val="accent1">
                <a:lumMod val="20000"/>
                <a:lumOff val="80000"/>
              </a:schemeClr>
            </a:solidFill>
          </p:spPr>
          <p:txBody>
            <a:bodyPr wrap="none" lIns="0" tIns="0" rIns="0" bIns="0" rtlCol="0">
              <a:spAutoFit/>
            </a:bodyPr>
            <a:lstStyle>
              <a:defPPr>
                <a:defRPr lang="en-US"/>
              </a:defPPr>
              <a:lvl1pPr>
                <a:defRPr sz="2000" b="1"/>
              </a:lvl1pPr>
            </a:lstStyle>
            <a:p>
              <a:r>
                <a:rPr lang="en-US" sz="1400" dirty="0" err="1" smtClean="0"/>
                <a:t>Sennar</a:t>
              </a:r>
              <a:r>
                <a:rPr lang="en-US" sz="1400" dirty="0" smtClean="0"/>
                <a:t> (SD)</a:t>
              </a:r>
              <a:endParaRPr lang="en-US" sz="1400" dirty="0"/>
            </a:p>
          </p:txBody>
        </p:sp>
        <p:sp>
          <p:nvSpPr>
            <p:cNvPr id="16" name="TextBox 15"/>
            <p:cNvSpPr txBox="1"/>
            <p:nvPr/>
          </p:nvSpPr>
          <p:spPr>
            <a:xfrm>
              <a:off x="2679390" y="3233097"/>
              <a:ext cx="365485" cy="215444"/>
            </a:xfrm>
            <a:prstGeom prst="rect">
              <a:avLst/>
            </a:prstGeom>
            <a:solidFill>
              <a:schemeClr val="accent1">
                <a:lumMod val="20000"/>
                <a:lumOff val="80000"/>
              </a:schemeClr>
            </a:solidFill>
          </p:spPr>
          <p:txBody>
            <a:bodyPr wrap="none" lIns="0" tIns="0" rIns="0" bIns="0" rtlCol="0">
              <a:spAutoFit/>
            </a:bodyPr>
            <a:lstStyle>
              <a:defPPr>
                <a:defRPr lang="en-US"/>
              </a:defPPr>
              <a:lvl1pPr>
                <a:defRPr b="1"/>
              </a:lvl1pPr>
            </a:lstStyle>
            <a:p>
              <a:r>
                <a:rPr lang="en-US" sz="1400" dirty="0"/>
                <a:t>1925</a:t>
              </a:r>
            </a:p>
          </p:txBody>
        </p:sp>
        <p:sp>
          <p:nvSpPr>
            <p:cNvPr id="19" name="TextBox 18"/>
            <p:cNvSpPr txBox="1"/>
            <p:nvPr/>
          </p:nvSpPr>
          <p:spPr>
            <a:xfrm>
              <a:off x="316640" y="4941646"/>
              <a:ext cx="2906607" cy="369332"/>
            </a:xfrm>
            <a:prstGeom prst="rect">
              <a:avLst/>
            </a:prstGeom>
            <a:solidFill>
              <a:srgbClr val="008000"/>
            </a:solidFill>
          </p:spPr>
          <p:txBody>
            <a:bodyPr wrap="square" lIns="0" tIns="0" rIns="0" bIns="0" rtlCol="0">
              <a:spAutoFit/>
            </a:bodyPr>
            <a:lstStyle>
              <a:defPPr>
                <a:defRPr lang="en-US"/>
              </a:defPPr>
              <a:lvl1pPr>
                <a:defRPr sz="2000" b="1"/>
              </a:lvl1pPr>
            </a:lstStyle>
            <a:p>
              <a:pPr algn="ctr"/>
              <a:r>
                <a:rPr lang="en-US" sz="1200" dirty="0" smtClean="0">
                  <a:solidFill>
                    <a:schemeClr val="bg1"/>
                  </a:solidFill>
                </a:rPr>
                <a:t>1891 – 1925</a:t>
              </a:r>
            </a:p>
            <a:p>
              <a:pPr algn="ctr"/>
              <a:r>
                <a:rPr lang="en-US" sz="1200" dirty="0" smtClean="0">
                  <a:solidFill>
                    <a:schemeClr val="bg1"/>
                  </a:solidFill>
                </a:rPr>
                <a:t>Various colonial treaties</a:t>
              </a:r>
              <a:endParaRPr lang="en-US" sz="1200" dirty="0">
                <a:solidFill>
                  <a:schemeClr val="bg1"/>
                </a:solidFill>
              </a:endParaRPr>
            </a:p>
          </p:txBody>
        </p:sp>
        <p:sp>
          <p:nvSpPr>
            <p:cNvPr id="20" name="TextBox 19"/>
            <p:cNvSpPr txBox="1"/>
            <p:nvPr/>
          </p:nvSpPr>
          <p:spPr>
            <a:xfrm>
              <a:off x="3422734" y="4762075"/>
              <a:ext cx="1740155" cy="553998"/>
            </a:xfrm>
            <a:prstGeom prst="rect">
              <a:avLst/>
            </a:prstGeom>
            <a:solidFill>
              <a:srgbClr val="008000"/>
            </a:solidFill>
          </p:spPr>
          <p:txBody>
            <a:bodyPr wrap="square" lIns="0" tIns="0" rIns="0" bIns="0" rtlCol="0">
              <a:spAutoFit/>
            </a:bodyPr>
            <a:lstStyle>
              <a:defPPr>
                <a:defRPr lang="en-US"/>
              </a:defPPr>
              <a:lvl1pPr>
                <a:defRPr sz="2000" b="1"/>
              </a:lvl1pPr>
            </a:lstStyle>
            <a:p>
              <a:pPr algn="ctr"/>
              <a:r>
                <a:rPr lang="en-US" sz="1200" dirty="0" smtClean="0">
                  <a:solidFill>
                    <a:schemeClr val="bg1"/>
                  </a:solidFill>
                </a:rPr>
                <a:t>1929</a:t>
              </a:r>
            </a:p>
            <a:p>
              <a:pPr algn="ctr"/>
              <a:r>
                <a:rPr lang="en-US" sz="1200" dirty="0" smtClean="0">
                  <a:solidFill>
                    <a:schemeClr val="bg1"/>
                  </a:solidFill>
                </a:rPr>
                <a:t>Agreement between Egypt and Anglo-Egyptian Sudan</a:t>
              </a:r>
              <a:endParaRPr lang="en-US" sz="1200" dirty="0">
                <a:solidFill>
                  <a:schemeClr val="bg1"/>
                </a:solidFill>
              </a:endParaRPr>
            </a:p>
          </p:txBody>
        </p:sp>
        <p:sp>
          <p:nvSpPr>
            <p:cNvPr id="22" name="TextBox 21"/>
            <p:cNvSpPr txBox="1"/>
            <p:nvPr/>
          </p:nvSpPr>
          <p:spPr>
            <a:xfrm>
              <a:off x="3860251" y="3126425"/>
              <a:ext cx="365485" cy="215444"/>
            </a:xfrm>
            <a:prstGeom prst="rect">
              <a:avLst/>
            </a:prstGeom>
            <a:solidFill>
              <a:schemeClr val="accent1">
                <a:lumMod val="20000"/>
                <a:lumOff val="80000"/>
              </a:schemeClr>
            </a:solidFill>
          </p:spPr>
          <p:txBody>
            <a:bodyPr wrap="none" lIns="0" tIns="0" rIns="0" bIns="0" rtlCol="0">
              <a:spAutoFit/>
            </a:bodyPr>
            <a:lstStyle>
              <a:defPPr>
                <a:defRPr lang="en-US"/>
              </a:defPPr>
              <a:lvl1pPr>
                <a:defRPr b="1"/>
              </a:lvl1pPr>
            </a:lstStyle>
            <a:p>
              <a:r>
                <a:rPr lang="en-US" sz="1400" dirty="0"/>
                <a:t>1937</a:t>
              </a:r>
            </a:p>
          </p:txBody>
        </p:sp>
        <p:sp>
          <p:nvSpPr>
            <p:cNvPr id="23" name="TextBox 22"/>
            <p:cNvSpPr txBox="1"/>
            <p:nvPr/>
          </p:nvSpPr>
          <p:spPr>
            <a:xfrm>
              <a:off x="3623060" y="3433288"/>
              <a:ext cx="1070806" cy="184666"/>
            </a:xfrm>
            <a:prstGeom prst="rect">
              <a:avLst/>
            </a:prstGeom>
            <a:solidFill>
              <a:schemeClr val="accent1">
                <a:lumMod val="20000"/>
                <a:lumOff val="80000"/>
              </a:schemeClr>
            </a:solidFill>
          </p:spPr>
          <p:txBody>
            <a:bodyPr wrap="none" lIns="0" tIns="0" rIns="0" bIns="0" rtlCol="0">
              <a:spAutoFit/>
            </a:bodyPr>
            <a:lstStyle>
              <a:defPPr>
                <a:defRPr lang="en-US"/>
              </a:defPPr>
              <a:lvl1pPr>
                <a:defRPr sz="2000" b="1"/>
              </a:lvl1pPr>
            </a:lstStyle>
            <a:p>
              <a:r>
                <a:rPr lang="en-US" sz="1200" dirty="0" smtClean="0"/>
                <a:t>Gebel </a:t>
              </a:r>
              <a:r>
                <a:rPr lang="en-US" sz="1200" dirty="0" err="1" smtClean="0"/>
                <a:t>Awlia</a:t>
              </a:r>
              <a:r>
                <a:rPr lang="en-US" sz="1200" dirty="0" smtClean="0"/>
                <a:t> (SD)</a:t>
              </a:r>
              <a:endParaRPr lang="en-US" sz="1200" dirty="0"/>
            </a:p>
          </p:txBody>
        </p:sp>
        <p:sp>
          <p:nvSpPr>
            <p:cNvPr id="24" name="TextBox 23"/>
            <p:cNvSpPr txBox="1"/>
            <p:nvPr/>
          </p:nvSpPr>
          <p:spPr>
            <a:xfrm>
              <a:off x="6111552" y="4766760"/>
              <a:ext cx="2130215" cy="553998"/>
            </a:xfrm>
            <a:prstGeom prst="rect">
              <a:avLst/>
            </a:prstGeom>
            <a:solidFill>
              <a:srgbClr val="008000"/>
            </a:solidFill>
            <a:ln w="28575">
              <a:solidFill>
                <a:srgbClr val="FFFF00"/>
              </a:solidFill>
            </a:ln>
          </p:spPr>
          <p:txBody>
            <a:bodyPr wrap="square" lIns="0" tIns="0" rIns="0" bIns="0" rtlCol="0">
              <a:spAutoFit/>
            </a:bodyPr>
            <a:lstStyle>
              <a:defPPr>
                <a:defRPr lang="en-US"/>
              </a:defPPr>
              <a:lvl1pPr>
                <a:defRPr sz="2000" b="1"/>
              </a:lvl1pPr>
            </a:lstStyle>
            <a:p>
              <a:pPr algn="ctr"/>
              <a:r>
                <a:rPr lang="en-US" sz="1200" dirty="0" smtClean="0">
                  <a:solidFill>
                    <a:schemeClr val="bg1"/>
                  </a:solidFill>
                </a:rPr>
                <a:t>1959</a:t>
              </a:r>
            </a:p>
            <a:p>
              <a:pPr algn="ctr"/>
              <a:r>
                <a:rPr lang="en-US" sz="1200" dirty="0" smtClean="0">
                  <a:solidFill>
                    <a:schemeClr val="bg1"/>
                  </a:solidFill>
                </a:rPr>
                <a:t>Agreement between Egypt and Sudan</a:t>
              </a:r>
              <a:endParaRPr lang="en-US" sz="1200" dirty="0">
                <a:solidFill>
                  <a:schemeClr val="bg1"/>
                </a:solidFill>
              </a:endParaRPr>
            </a:p>
          </p:txBody>
        </p:sp>
        <p:sp>
          <p:nvSpPr>
            <p:cNvPr id="26" name="TextBox 25"/>
            <p:cNvSpPr txBox="1"/>
            <p:nvPr/>
          </p:nvSpPr>
          <p:spPr>
            <a:xfrm>
              <a:off x="6138806" y="3340819"/>
              <a:ext cx="665247" cy="307777"/>
            </a:xfrm>
            <a:prstGeom prst="rect">
              <a:avLst/>
            </a:prstGeom>
            <a:solidFill>
              <a:schemeClr val="accent1">
                <a:lumMod val="20000"/>
                <a:lumOff val="80000"/>
              </a:schemeClr>
            </a:solidFill>
          </p:spPr>
          <p:txBody>
            <a:bodyPr wrap="none" lIns="0" tIns="0" rIns="0" bIns="0" rtlCol="0">
              <a:spAutoFit/>
            </a:bodyPr>
            <a:lstStyle>
              <a:defPPr>
                <a:defRPr lang="en-US"/>
              </a:defPPr>
              <a:lvl1pPr>
                <a:defRPr sz="2000" b="1"/>
              </a:lvl1pPr>
            </a:lstStyle>
            <a:p>
              <a:r>
                <a:rPr lang="en-US" sz="1000" dirty="0" err="1" smtClean="0"/>
                <a:t>Khashim</a:t>
              </a:r>
              <a:r>
                <a:rPr lang="en-US" sz="1000" dirty="0" smtClean="0"/>
                <a:t> </a:t>
              </a:r>
            </a:p>
            <a:p>
              <a:r>
                <a:rPr lang="en-US" sz="1000" dirty="0" smtClean="0"/>
                <a:t>el </a:t>
              </a:r>
              <a:r>
                <a:rPr lang="en-US" sz="1000" dirty="0" err="1" smtClean="0"/>
                <a:t>Girba</a:t>
              </a:r>
              <a:r>
                <a:rPr lang="en-US" sz="1000" dirty="0" smtClean="0"/>
                <a:t> (SD)</a:t>
              </a:r>
              <a:endParaRPr lang="en-US" sz="1000" dirty="0"/>
            </a:p>
          </p:txBody>
        </p:sp>
        <p:sp>
          <p:nvSpPr>
            <p:cNvPr id="27" name="TextBox 26"/>
            <p:cNvSpPr txBox="1"/>
            <p:nvPr/>
          </p:nvSpPr>
          <p:spPr>
            <a:xfrm>
              <a:off x="6449576" y="3142302"/>
              <a:ext cx="314189" cy="184666"/>
            </a:xfrm>
            <a:prstGeom prst="rect">
              <a:avLst/>
            </a:prstGeom>
            <a:solidFill>
              <a:schemeClr val="accent1">
                <a:lumMod val="20000"/>
                <a:lumOff val="80000"/>
              </a:schemeClr>
            </a:solidFill>
          </p:spPr>
          <p:txBody>
            <a:bodyPr wrap="none" lIns="0" tIns="0" rIns="0" bIns="0" rtlCol="0">
              <a:spAutoFit/>
            </a:bodyPr>
            <a:lstStyle>
              <a:defPPr>
                <a:defRPr lang="en-US"/>
              </a:defPPr>
              <a:lvl1pPr>
                <a:defRPr b="1"/>
              </a:lvl1pPr>
            </a:lstStyle>
            <a:p>
              <a:r>
                <a:rPr lang="en-US" sz="1200" dirty="0" smtClean="0"/>
                <a:t>1964</a:t>
              </a:r>
              <a:endParaRPr lang="en-US" sz="1200" dirty="0"/>
            </a:p>
          </p:txBody>
        </p:sp>
        <p:sp>
          <p:nvSpPr>
            <p:cNvPr id="28" name="TextBox 27"/>
            <p:cNvSpPr txBox="1"/>
            <p:nvPr/>
          </p:nvSpPr>
          <p:spPr>
            <a:xfrm>
              <a:off x="6443353" y="3775661"/>
              <a:ext cx="365485" cy="215444"/>
            </a:xfrm>
            <a:prstGeom prst="rect">
              <a:avLst/>
            </a:prstGeom>
            <a:solidFill>
              <a:schemeClr val="accent1">
                <a:lumMod val="20000"/>
                <a:lumOff val="80000"/>
              </a:schemeClr>
            </a:solidFill>
          </p:spPr>
          <p:txBody>
            <a:bodyPr wrap="none" lIns="0" tIns="0" rIns="0" bIns="0" rtlCol="0">
              <a:spAutoFit/>
            </a:bodyPr>
            <a:lstStyle>
              <a:defPPr>
                <a:defRPr lang="en-US"/>
              </a:defPPr>
              <a:lvl1pPr>
                <a:defRPr b="1"/>
              </a:lvl1pPr>
            </a:lstStyle>
            <a:p>
              <a:r>
                <a:rPr lang="en-US" sz="1400" dirty="0" smtClean="0"/>
                <a:t>1966</a:t>
              </a:r>
              <a:endParaRPr lang="en-US" sz="1400" dirty="0"/>
            </a:p>
          </p:txBody>
        </p:sp>
        <p:sp>
          <p:nvSpPr>
            <p:cNvPr id="29" name="TextBox 28"/>
            <p:cNvSpPr txBox="1"/>
            <p:nvPr/>
          </p:nvSpPr>
          <p:spPr>
            <a:xfrm>
              <a:off x="6202263" y="4000671"/>
              <a:ext cx="937821" cy="215444"/>
            </a:xfrm>
            <a:prstGeom prst="rect">
              <a:avLst/>
            </a:prstGeom>
            <a:solidFill>
              <a:schemeClr val="accent1">
                <a:lumMod val="20000"/>
                <a:lumOff val="80000"/>
              </a:schemeClr>
            </a:solidFill>
          </p:spPr>
          <p:txBody>
            <a:bodyPr wrap="none" lIns="0" tIns="0" rIns="0" bIns="0" rtlCol="0">
              <a:spAutoFit/>
            </a:bodyPr>
            <a:lstStyle>
              <a:defPPr>
                <a:defRPr lang="en-US"/>
              </a:defPPr>
              <a:lvl1pPr>
                <a:defRPr sz="2000" b="1"/>
              </a:lvl1pPr>
            </a:lstStyle>
            <a:p>
              <a:r>
                <a:rPr lang="en-US" sz="1400" dirty="0" err="1" smtClean="0"/>
                <a:t>Roseries</a:t>
              </a:r>
              <a:r>
                <a:rPr lang="en-US" sz="1400" dirty="0" smtClean="0"/>
                <a:t>(SD)</a:t>
              </a:r>
              <a:endParaRPr lang="en-US" sz="1400" dirty="0"/>
            </a:p>
          </p:txBody>
        </p:sp>
        <p:sp>
          <p:nvSpPr>
            <p:cNvPr id="34" name="TextBox 33"/>
            <p:cNvSpPr txBox="1"/>
            <p:nvPr/>
          </p:nvSpPr>
          <p:spPr>
            <a:xfrm>
              <a:off x="6982989" y="3591955"/>
              <a:ext cx="314189" cy="184666"/>
            </a:xfrm>
            <a:prstGeom prst="rect">
              <a:avLst/>
            </a:prstGeom>
            <a:solidFill>
              <a:schemeClr val="accent1">
                <a:lumMod val="20000"/>
                <a:lumOff val="80000"/>
              </a:schemeClr>
            </a:solidFill>
          </p:spPr>
          <p:txBody>
            <a:bodyPr wrap="none" lIns="0" tIns="0" rIns="0" bIns="0" rtlCol="0">
              <a:spAutoFit/>
            </a:bodyPr>
            <a:lstStyle>
              <a:defPPr>
                <a:defRPr lang="en-US"/>
              </a:defPPr>
              <a:lvl1pPr>
                <a:defRPr b="1"/>
              </a:lvl1pPr>
            </a:lstStyle>
            <a:p>
              <a:r>
                <a:rPr lang="en-US" sz="1200" dirty="0" smtClean="0"/>
                <a:t>1968</a:t>
              </a:r>
              <a:endParaRPr lang="en-US" sz="1200" dirty="0"/>
            </a:p>
          </p:txBody>
        </p:sp>
        <p:sp>
          <p:nvSpPr>
            <p:cNvPr id="35" name="TextBox 34"/>
            <p:cNvSpPr txBox="1"/>
            <p:nvPr/>
          </p:nvSpPr>
          <p:spPr>
            <a:xfrm>
              <a:off x="6991874" y="3757234"/>
              <a:ext cx="975011" cy="215444"/>
            </a:xfrm>
            <a:prstGeom prst="rect">
              <a:avLst/>
            </a:prstGeom>
            <a:solidFill>
              <a:schemeClr val="accent1">
                <a:lumMod val="20000"/>
                <a:lumOff val="80000"/>
              </a:schemeClr>
            </a:solidFill>
          </p:spPr>
          <p:txBody>
            <a:bodyPr wrap="none" lIns="0" tIns="0" rIns="0" bIns="0" rtlCol="0">
              <a:spAutoFit/>
            </a:bodyPr>
            <a:lstStyle>
              <a:defPPr>
                <a:defRPr lang="en-US"/>
              </a:defPPr>
              <a:lvl1pPr>
                <a:defRPr sz="2000" b="1"/>
              </a:lvl1pPr>
            </a:lstStyle>
            <a:p>
              <a:r>
                <a:rPr lang="en-US" sz="1400" dirty="0"/>
                <a:t>Aswan </a:t>
              </a:r>
              <a:r>
                <a:rPr lang="en-US" sz="1400" dirty="0" smtClean="0"/>
                <a:t>H (</a:t>
              </a:r>
              <a:r>
                <a:rPr lang="en-US" sz="1400" dirty="0" err="1" smtClean="0"/>
                <a:t>Eg</a:t>
              </a:r>
              <a:r>
                <a:rPr lang="en-US" sz="1400" dirty="0" smtClean="0"/>
                <a:t>)</a:t>
              </a:r>
              <a:endParaRPr lang="en-US" sz="1400" dirty="0"/>
            </a:p>
          </p:txBody>
        </p:sp>
        <p:sp>
          <p:nvSpPr>
            <p:cNvPr id="39" name="TextBox 38"/>
            <p:cNvSpPr txBox="1"/>
            <p:nvPr/>
          </p:nvSpPr>
          <p:spPr>
            <a:xfrm>
              <a:off x="5413871" y="3207218"/>
              <a:ext cx="314189" cy="184666"/>
            </a:xfrm>
            <a:prstGeom prst="rect">
              <a:avLst/>
            </a:prstGeom>
            <a:solidFill>
              <a:schemeClr val="accent1">
                <a:lumMod val="20000"/>
                <a:lumOff val="80000"/>
              </a:schemeClr>
            </a:solidFill>
          </p:spPr>
          <p:txBody>
            <a:bodyPr wrap="none" lIns="0" tIns="0" rIns="0" bIns="0" rtlCol="0">
              <a:spAutoFit/>
            </a:bodyPr>
            <a:lstStyle>
              <a:defPPr>
                <a:defRPr lang="en-US"/>
              </a:defPPr>
              <a:lvl1pPr>
                <a:defRPr b="1"/>
              </a:lvl1pPr>
            </a:lstStyle>
            <a:p>
              <a:r>
                <a:rPr lang="en-US" sz="1200" dirty="0" smtClean="0"/>
                <a:t>1954</a:t>
              </a:r>
              <a:endParaRPr lang="en-US" sz="1200" dirty="0"/>
            </a:p>
          </p:txBody>
        </p:sp>
        <p:sp>
          <p:nvSpPr>
            <p:cNvPr id="36" name="TextBox 35"/>
            <p:cNvSpPr txBox="1"/>
            <p:nvPr/>
          </p:nvSpPr>
          <p:spPr>
            <a:xfrm>
              <a:off x="7222925" y="3116867"/>
              <a:ext cx="365485" cy="215444"/>
            </a:xfrm>
            <a:prstGeom prst="rect">
              <a:avLst/>
            </a:prstGeom>
            <a:solidFill>
              <a:schemeClr val="accent1">
                <a:lumMod val="20000"/>
                <a:lumOff val="80000"/>
              </a:schemeClr>
            </a:solidFill>
          </p:spPr>
          <p:txBody>
            <a:bodyPr wrap="none" lIns="0" tIns="0" rIns="0" bIns="0" rtlCol="0">
              <a:spAutoFit/>
            </a:bodyPr>
            <a:lstStyle>
              <a:defPPr>
                <a:defRPr lang="en-US"/>
              </a:defPPr>
              <a:lvl1pPr>
                <a:defRPr b="1"/>
              </a:lvl1pPr>
            </a:lstStyle>
            <a:p>
              <a:r>
                <a:rPr lang="en-US" sz="1400" dirty="0" smtClean="0"/>
                <a:t>1973</a:t>
              </a:r>
              <a:endParaRPr lang="en-US" sz="1400" dirty="0"/>
            </a:p>
          </p:txBody>
        </p:sp>
        <p:sp>
          <p:nvSpPr>
            <p:cNvPr id="41" name="TextBox 40"/>
            <p:cNvSpPr txBox="1"/>
            <p:nvPr/>
          </p:nvSpPr>
          <p:spPr>
            <a:xfrm>
              <a:off x="7214404" y="3340819"/>
              <a:ext cx="782843" cy="215444"/>
            </a:xfrm>
            <a:prstGeom prst="rect">
              <a:avLst/>
            </a:prstGeom>
            <a:solidFill>
              <a:schemeClr val="accent1">
                <a:lumMod val="20000"/>
                <a:lumOff val="80000"/>
              </a:schemeClr>
            </a:solidFill>
          </p:spPr>
          <p:txBody>
            <a:bodyPr wrap="none" lIns="0" tIns="0" rIns="0" bIns="0" rtlCol="0">
              <a:spAutoFit/>
            </a:bodyPr>
            <a:lstStyle>
              <a:defPPr>
                <a:defRPr lang="en-US"/>
              </a:defPPr>
              <a:lvl1pPr>
                <a:defRPr sz="2000" b="1"/>
              </a:lvl1pPr>
            </a:lstStyle>
            <a:p>
              <a:r>
                <a:rPr lang="en-US" sz="1400" dirty="0" err="1" smtClean="0"/>
                <a:t>Fincha</a:t>
              </a:r>
              <a:r>
                <a:rPr lang="en-US" sz="1400" dirty="0" smtClean="0"/>
                <a:t> (Et)</a:t>
              </a:r>
              <a:endParaRPr lang="en-US" sz="1400" dirty="0"/>
            </a:p>
          </p:txBody>
        </p:sp>
        <p:sp>
          <p:nvSpPr>
            <p:cNvPr id="42" name="TextBox 41"/>
            <p:cNvSpPr txBox="1"/>
            <p:nvPr/>
          </p:nvSpPr>
          <p:spPr>
            <a:xfrm>
              <a:off x="8424671" y="4845686"/>
              <a:ext cx="1508453" cy="461665"/>
            </a:xfrm>
            <a:prstGeom prst="rect">
              <a:avLst/>
            </a:prstGeom>
            <a:solidFill>
              <a:srgbClr val="008000"/>
            </a:solidFill>
          </p:spPr>
          <p:txBody>
            <a:bodyPr wrap="square" lIns="0" tIns="0" rIns="0" bIns="0" rtlCol="0">
              <a:spAutoFit/>
            </a:bodyPr>
            <a:lstStyle>
              <a:defPPr>
                <a:defRPr lang="en-US"/>
              </a:defPPr>
              <a:lvl1pPr>
                <a:defRPr sz="2000" b="1"/>
              </a:lvl1pPr>
            </a:lstStyle>
            <a:p>
              <a:pPr algn="ctr"/>
              <a:r>
                <a:rPr lang="en-US" sz="1000" dirty="0" smtClean="0">
                  <a:solidFill>
                    <a:schemeClr val="bg1"/>
                  </a:solidFill>
                </a:rPr>
                <a:t>1999</a:t>
              </a:r>
            </a:p>
            <a:p>
              <a:pPr algn="ctr"/>
              <a:r>
                <a:rPr lang="en-US" sz="1000" dirty="0" smtClean="0">
                  <a:solidFill>
                    <a:schemeClr val="bg1"/>
                  </a:solidFill>
                </a:rPr>
                <a:t>Launch of Nile Basin Initiative   </a:t>
              </a:r>
              <a:endParaRPr lang="en-US" sz="1000" dirty="0">
                <a:solidFill>
                  <a:schemeClr val="bg1"/>
                </a:solidFill>
              </a:endParaRPr>
            </a:p>
          </p:txBody>
        </p:sp>
        <p:sp>
          <p:nvSpPr>
            <p:cNvPr id="44" name="TextBox 43"/>
            <p:cNvSpPr txBox="1"/>
            <p:nvPr/>
          </p:nvSpPr>
          <p:spPr>
            <a:xfrm>
              <a:off x="9514812" y="3206719"/>
              <a:ext cx="314189" cy="184666"/>
            </a:xfrm>
            <a:prstGeom prst="rect">
              <a:avLst/>
            </a:prstGeom>
            <a:solidFill>
              <a:schemeClr val="accent1">
                <a:lumMod val="20000"/>
                <a:lumOff val="80000"/>
              </a:schemeClr>
            </a:solidFill>
          </p:spPr>
          <p:txBody>
            <a:bodyPr wrap="none" lIns="0" tIns="0" rIns="0" bIns="0" rtlCol="0">
              <a:spAutoFit/>
            </a:bodyPr>
            <a:lstStyle>
              <a:defPPr>
                <a:defRPr lang="en-US"/>
              </a:defPPr>
              <a:lvl1pPr>
                <a:defRPr b="1"/>
              </a:lvl1pPr>
            </a:lstStyle>
            <a:p>
              <a:r>
                <a:rPr lang="en-US" sz="1200" dirty="0" smtClean="0"/>
                <a:t>1995</a:t>
              </a:r>
              <a:endParaRPr lang="en-US" sz="1200" dirty="0"/>
            </a:p>
          </p:txBody>
        </p:sp>
        <p:sp>
          <p:nvSpPr>
            <p:cNvPr id="45" name="TextBox 44"/>
            <p:cNvSpPr txBox="1"/>
            <p:nvPr/>
          </p:nvSpPr>
          <p:spPr>
            <a:xfrm>
              <a:off x="9174301" y="3473004"/>
              <a:ext cx="599523" cy="153888"/>
            </a:xfrm>
            <a:prstGeom prst="rect">
              <a:avLst/>
            </a:prstGeom>
            <a:solidFill>
              <a:schemeClr val="accent1">
                <a:lumMod val="20000"/>
                <a:lumOff val="80000"/>
              </a:schemeClr>
            </a:solidFill>
          </p:spPr>
          <p:txBody>
            <a:bodyPr wrap="none" lIns="0" tIns="0" rIns="0" bIns="0" rtlCol="0">
              <a:spAutoFit/>
            </a:bodyPr>
            <a:lstStyle>
              <a:defPPr>
                <a:defRPr lang="en-US"/>
              </a:defPPr>
              <a:lvl1pPr>
                <a:defRPr sz="2000" b="1"/>
              </a:lvl1pPr>
            </a:lstStyle>
            <a:p>
              <a:r>
                <a:rPr lang="en-US" sz="1000" dirty="0" err="1" smtClean="0"/>
                <a:t>Alwero</a:t>
              </a:r>
              <a:r>
                <a:rPr lang="en-US" sz="1000" dirty="0" smtClean="0"/>
                <a:t> (Et)</a:t>
              </a:r>
              <a:endParaRPr lang="en-US" sz="1000" dirty="0"/>
            </a:p>
          </p:txBody>
        </p:sp>
        <p:sp>
          <p:nvSpPr>
            <p:cNvPr id="46" name="TextBox 45"/>
            <p:cNvSpPr txBox="1"/>
            <p:nvPr/>
          </p:nvSpPr>
          <p:spPr>
            <a:xfrm>
              <a:off x="9451125" y="3750002"/>
              <a:ext cx="314189" cy="184666"/>
            </a:xfrm>
            <a:prstGeom prst="rect">
              <a:avLst/>
            </a:prstGeom>
            <a:solidFill>
              <a:schemeClr val="accent1">
                <a:lumMod val="20000"/>
                <a:lumOff val="80000"/>
              </a:schemeClr>
            </a:solidFill>
          </p:spPr>
          <p:txBody>
            <a:bodyPr wrap="none" lIns="0" tIns="0" rIns="0" bIns="0" rtlCol="0">
              <a:spAutoFit/>
            </a:bodyPr>
            <a:lstStyle>
              <a:defPPr>
                <a:defRPr lang="en-US"/>
              </a:defPPr>
              <a:lvl1pPr>
                <a:defRPr b="1"/>
              </a:lvl1pPr>
            </a:lstStyle>
            <a:p>
              <a:r>
                <a:rPr lang="en-US" sz="1200" dirty="0" smtClean="0"/>
                <a:t>2007</a:t>
              </a:r>
              <a:endParaRPr lang="en-US" sz="1200" dirty="0"/>
            </a:p>
          </p:txBody>
        </p:sp>
        <p:sp>
          <p:nvSpPr>
            <p:cNvPr id="47" name="TextBox 46"/>
            <p:cNvSpPr txBox="1"/>
            <p:nvPr/>
          </p:nvSpPr>
          <p:spPr>
            <a:xfrm>
              <a:off x="9108663" y="3984441"/>
              <a:ext cx="479298" cy="153888"/>
            </a:xfrm>
            <a:prstGeom prst="rect">
              <a:avLst/>
            </a:prstGeom>
            <a:solidFill>
              <a:schemeClr val="accent1">
                <a:lumMod val="20000"/>
                <a:lumOff val="80000"/>
              </a:schemeClr>
            </a:solidFill>
          </p:spPr>
          <p:txBody>
            <a:bodyPr wrap="none" lIns="0" tIns="0" rIns="0" bIns="0" rtlCol="0">
              <a:spAutoFit/>
            </a:bodyPr>
            <a:lstStyle>
              <a:defPPr>
                <a:defRPr lang="en-US"/>
              </a:defPPr>
              <a:lvl1pPr>
                <a:defRPr sz="2000" b="1"/>
              </a:lvl1pPr>
            </a:lstStyle>
            <a:p>
              <a:r>
                <a:rPr lang="en-US" sz="1000" dirty="0" smtClean="0"/>
                <a:t>Koga (Et)</a:t>
              </a:r>
              <a:endParaRPr lang="en-US" sz="1000" dirty="0"/>
            </a:p>
          </p:txBody>
        </p:sp>
        <p:sp>
          <p:nvSpPr>
            <p:cNvPr id="10" name="Freeform 9"/>
            <p:cNvSpPr/>
            <p:nvPr/>
          </p:nvSpPr>
          <p:spPr>
            <a:xfrm>
              <a:off x="9765792" y="2987040"/>
              <a:ext cx="883920" cy="829056"/>
            </a:xfrm>
            <a:custGeom>
              <a:avLst/>
              <a:gdLst>
                <a:gd name="connsiteX0" fmla="*/ 883920 w 883920"/>
                <a:gd name="connsiteY0" fmla="*/ 0 h 829056"/>
                <a:gd name="connsiteX1" fmla="*/ 883920 w 883920"/>
                <a:gd name="connsiteY1" fmla="*/ 79248 h 829056"/>
                <a:gd name="connsiteX2" fmla="*/ 0 w 883920"/>
                <a:gd name="connsiteY2" fmla="*/ 829056 h 829056"/>
              </a:gdLst>
              <a:ahLst/>
              <a:cxnLst>
                <a:cxn ang="0">
                  <a:pos x="connsiteX0" y="connsiteY0"/>
                </a:cxn>
                <a:cxn ang="0">
                  <a:pos x="connsiteX1" y="connsiteY1"/>
                </a:cxn>
                <a:cxn ang="0">
                  <a:pos x="connsiteX2" y="connsiteY2"/>
                </a:cxn>
              </a:cxnLst>
              <a:rect l="l" t="t" r="r" b="b"/>
              <a:pathLst>
                <a:path w="883920" h="829056">
                  <a:moveTo>
                    <a:pt x="883920" y="0"/>
                  </a:moveTo>
                  <a:lnTo>
                    <a:pt x="883920" y="79248"/>
                  </a:lnTo>
                  <a:lnTo>
                    <a:pt x="0" y="829056"/>
                  </a:ln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TextBox 48"/>
            <p:cNvSpPr txBox="1"/>
            <p:nvPr/>
          </p:nvSpPr>
          <p:spPr>
            <a:xfrm>
              <a:off x="10082013" y="3666604"/>
              <a:ext cx="314189" cy="184666"/>
            </a:xfrm>
            <a:prstGeom prst="rect">
              <a:avLst/>
            </a:prstGeom>
            <a:solidFill>
              <a:schemeClr val="accent1">
                <a:lumMod val="20000"/>
                <a:lumOff val="80000"/>
              </a:schemeClr>
            </a:solidFill>
          </p:spPr>
          <p:txBody>
            <a:bodyPr wrap="none" lIns="0" tIns="0" rIns="0" bIns="0" rtlCol="0">
              <a:spAutoFit/>
            </a:bodyPr>
            <a:lstStyle>
              <a:defPPr>
                <a:defRPr lang="en-US"/>
              </a:defPPr>
              <a:lvl1pPr>
                <a:defRPr b="1"/>
              </a:lvl1pPr>
            </a:lstStyle>
            <a:p>
              <a:r>
                <a:rPr lang="en-US" sz="1200" dirty="0" smtClean="0"/>
                <a:t>2009</a:t>
              </a:r>
              <a:endParaRPr lang="en-US" sz="1200" dirty="0"/>
            </a:p>
          </p:txBody>
        </p:sp>
        <p:sp>
          <p:nvSpPr>
            <p:cNvPr id="50" name="TextBox 49"/>
            <p:cNvSpPr txBox="1"/>
            <p:nvPr/>
          </p:nvSpPr>
          <p:spPr>
            <a:xfrm>
              <a:off x="9942371" y="3908284"/>
              <a:ext cx="426399" cy="153888"/>
            </a:xfrm>
            <a:prstGeom prst="rect">
              <a:avLst/>
            </a:prstGeom>
            <a:solidFill>
              <a:schemeClr val="accent1">
                <a:lumMod val="20000"/>
                <a:lumOff val="80000"/>
              </a:schemeClr>
            </a:solidFill>
          </p:spPr>
          <p:txBody>
            <a:bodyPr wrap="none" lIns="0" tIns="0" rIns="0" bIns="0" rtlCol="0">
              <a:spAutoFit/>
            </a:bodyPr>
            <a:lstStyle>
              <a:defPPr>
                <a:defRPr lang="en-US"/>
              </a:defPPr>
              <a:lvl1pPr>
                <a:defRPr sz="2000" b="1"/>
              </a:lvl1pPr>
            </a:lstStyle>
            <a:p>
              <a:r>
                <a:rPr lang="en-US" sz="1000" dirty="0" smtClean="0"/>
                <a:t>TK-5(Et)</a:t>
              </a:r>
              <a:endParaRPr lang="en-US" sz="1000" dirty="0"/>
            </a:p>
          </p:txBody>
        </p:sp>
        <p:sp>
          <p:nvSpPr>
            <p:cNvPr id="51" name="TextBox 50"/>
            <p:cNvSpPr txBox="1"/>
            <p:nvPr/>
          </p:nvSpPr>
          <p:spPr>
            <a:xfrm>
              <a:off x="9927181" y="4183243"/>
              <a:ext cx="671659" cy="153888"/>
            </a:xfrm>
            <a:prstGeom prst="rect">
              <a:avLst/>
            </a:prstGeom>
            <a:solidFill>
              <a:schemeClr val="accent1">
                <a:lumMod val="20000"/>
                <a:lumOff val="80000"/>
              </a:schemeClr>
            </a:solidFill>
          </p:spPr>
          <p:txBody>
            <a:bodyPr wrap="none" lIns="0" tIns="0" rIns="0" bIns="0" rtlCol="0">
              <a:spAutoFit/>
            </a:bodyPr>
            <a:lstStyle>
              <a:defPPr>
                <a:defRPr lang="en-US"/>
              </a:defPPr>
              <a:lvl1pPr>
                <a:defRPr sz="2000" b="1"/>
              </a:lvl1pPr>
            </a:lstStyle>
            <a:p>
              <a:r>
                <a:rPr lang="en-US" sz="1000" dirty="0" smtClean="0"/>
                <a:t>Merowe(SD)</a:t>
              </a:r>
              <a:endParaRPr lang="en-US" sz="1000" dirty="0"/>
            </a:p>
          </p:txBody>
        </p:sp>
        <p:sp>
          <p:nvSpPr>
            <p:cNvPr id="13" name="Freeform 12"/>
            <p:cNvSpPr/>
            <p:nvPr/>
          </p:nvSpPr>
          <p:spPr>
            <a:xfrm>
              <a:off x="10401300" y="2984500"/>
              <a:ext cx="467360" cy="756920"/>
            </a:xfrm>
            <a:custGeom>
              <a:avLst/>
              <a:gdLst>
                <a:gd name="connsiteX0" fmla="*/ 467360 w 467360"/>
                <a:gd name="connsiteY0" fmla="*/ 0 h 756920"/>
                <a:gd name="connsiteX1" fmla="*/ 464820 w 467360"/>
                <a:gd name="connsiteY1" fmla="*/ 91440 h 756920"/>
                <a:gd name="connsiteX2" fmla="*/ 0 w 467360"/>
                <a:gd name="connsiteY2" fmla="*/ 756920 h 756920"/>
              </a:gdLst>
              <a:ahLst/>
              <a:cxnLst>
                <a:cxn ang="0">
                  <a:pos x="connsiteX0" y="connsiteY0"/>
                </a:cxn>
                <a:cxn ang="0">
                  <a:pos x="connsiteX1" y="connsiteY1"/>
                </a:cxn>
                <a:cxn ang="0">
                  <a:pos x="connsiteX2" y="connsiteY2"/>
                </a:cxn>
              </a:cxnLst>
              <a:rect l="l" t="t" r="r" b="b"/>
              <a:pathLst>
                <a:path w="467360" h="756920">
                  <a:moveTo>
                    <a:pt x="467360" y="0"/>
                  </a:moveTo>
                  <a:cubicBezTo>
                    <a:pt x="466513" y="30480"/>
                    <a:pt x="465667" y="60960"/>
                    <a:pt x="464820" y="91440"/>
                  </a:cubicBezTo>
                  <a:lnTo>
                    <a:pt x="0" y="756920"/>
                  </a:ln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53" name="TextBox 52"/>
            <p:cNvSpPr txBox="1"/>
            <p:nvPr/>
          </p:nvSpPr>
          <p:spPr>
            <a:xfrm>
              <a:off x="10656372" y="3554084"/>
              <a:ext cx="314189" cy="184666"/>
            </a:xfrm>
            <a:prstGeom prst="rect">
              <a:avLst/>
            </a:prstGeom>
            <a:solidFill>
              <a:schemeClr val="accent1">
                <a:lumMod val="20000"/>
                <a:lumOff val="80000"/>
              </a:schemeClr>
            </a:solidFill>
          </p:spPr>
          <p:txBody>
            <a:bodyPr wrap="none" lIns="0" tIns="0" rIns="0" bIns="0" rtlCol="0">
              <a:spAutoFit/>
            </a:bodyPr>
            <a:lstStyle>
              <a:defPPr>
                <a:defRPr lang="en-US"/>
              </a:defPPr>
              <a:lvl1pPr>
                <a:defRPr b="1"/>
              </a:lvl1pPr>
            </a:lstStyle>
            <a:p>
              <a:r>
                <a:rPr lang="en-US" sz="1200" dirty="0" smtClean="0"/>
                <a:t>2011</a:t>
              </a:r>
              <a:endParaRPr lang="en-US" sz="1200" dirty="0"/>
            </a:p>
          </p:txBody>
        </p:sp>
        <p:sp>
          <p:nvSpPr>
            <p:cNvPr id="54" name="TextBox 53"/>
            <p:cNvSpPr txBox="1"/>
            <p:nvPr/>
          </p:nvSpPr>
          <p:spPr>
            <a:xfrm>
              <a:off x="10559401" y="3823317"/>
              <a:ext cx="676467" cy="153888"/>
            </a:xfrm>
            <a:prstGeom prst="rect">
              <a:avLst/>
            </a:prstGeom>
            <a:solidFill>
              <a:schemeClr val="accent1">
                <a:lumMod val="20000"/>
                <a:lumOff val="80000"/>
              </a:schemeClr>
            </a:solidFill>
          </p:spPr>
          <p:txBody>
            <a:bodyPr wrap="none" lIns="0" tIns="0" rIns="0" bIns="0" rtlCol="0">
              <a:spAutoFit/>
            </a:bodyPr>
            <a:lstStyle>
              <a:defPPr>
                <a:defRPr lang="en-US"/>
              </a:defPPr>
              <a:lvl1pPr>
                <a:defRPr sz="2000" b="1"/>
              </a:lvl1pPr>
            </a:lstStyle>
            <a:p>
              <a:r>
                <a:rPr lang="en-US" sz="1000" dirty="0" err="1" smtClean="0"/>
                <a:t>Bujagali</a:t>
              </a:r>
              <a:r>
                <a:rPr lang="en-US" sz="1000" dirty="0" smtClean="0"/>
                <a:t> (</a:t>
              </a:r>
              <a:r>
                <a:rPr lang="en-US" sz="1000" dirty="0" err="1" smtClean="0"/>
                <a:t>Ug</a:t>
              </a:r>
              <a:r>
                <a:rPr lang="en-US" sz="1000" dirty="0" smtClean="0"/>
                <a:t>)</a:t>
              </a:r>
              <a:endParaRPr lang="en-US" sz="1000" dirty="0"/>
            </a:p>
          </p:txBody>
        </p:sp>
        <p:sp>
          <p:nvSpPr>
            <p:cNvPr id="55" name="TextBox 54"/>
            <p:cNvSpPr txBox="1"/>
            <p:nvPr/>
          </p:nvSpPr>
          <p:spPr>
            <a:xfrm>
              <a:off x="10557222" y="4031664"/>
              <a:ext cx="955390" cy="153888"/>
            </a:xfrm>
            <a:prstGeom prst="rect">
              <a:avLst/>
            </a:prstGeom>
            <a:solidFill>
              <a:schemeClr val="accent1">
                <a:lumMod val="20000"/>
                <a:lumOff val="80000"/>
              </a:schemeClr>
            </a:solidFill>
          </p:spPr>
          <p:txBody>
            <a:bodyPr wrap="none" lIns="0" tIns="0" rIns="0" bIns="0" rtlCol="0">
              <a:spAutoFit/>
            </a:bodyPr>
            <a:lstStyle>
              <a:defPPr>
                <a:defRPr lang="en-US"/>
              </a:defPPr>
              <a:lvl1pPr>
                <a:defRPr sz="2000" b="1"/>
              </a:lvl1pPr>
            </a:lstStyle>
            <a:p>
              <a:r>
                <a:rPr lang="en-US" sz="1000" dirty="0" err="1" smtClean="0"/>
                <a:t>Amerti-Neshe</a:t>
              </a:r>
              <a:r>
                <a:rPr lang="en-US" sz="1000" dirty="0" smtClean="0"/>
                <a:t> (Et)</a:t>
              </a:r>
              <a:endParaRPr lang="en-US" sz="1000" dirty="0"/>
            </a:p>
          </p:txBody>
        </p:sp>
        <p:sp>
          <p:nvSpPr>
            <p:cNvPr id="56" name="TextBox 55"/>
            <p:cNvSpPr txBox="1"/>
            <p:nvPr/>
          </p:nvSpPr>
          <p:spPr>
            <a:xfrm>
              <a:off x="11257344" y="3643092"/>
              <a:ext cx="314189" cy="184666"/>
            </a:xfrm>
            <a:prstGeom prst="rect">
              <a:avLst/>
            </a:prstGeom>
            <a:solidFill>
              <a:schemeClr val="accent1">
                <a:lumMod val="20000"/>
                <a:lumOff val="80000"/>
              </a:schemeClr>
            </a:solidFill>
          </p:spPr>
          <p:txBody>
            <a:bodyPr wrap="none" lIns="0" tIns="0" rIns="0" bIns="0" rtlCol="0">
              <a:spAutoFit/>
            </a:bodyPr>
            <a:lstStyle>
              <a:defPPr>
                <a:defRPr lang="en-US"/>
              </a:defPPr>
              <a:lvl1pPr>
                <a:defRPr b="1"/>
              </a:lvl1pPr>
            </a:lstStyle>
            <a:p>
              <a:r>
                <a:rPr lang="en-US" sz="1200" dirty="0" smtClean="0"/>
                <a:t>2012</a:t>
              </a:r>
              <a:endParaRPr lang="en-US" sz="1200" dirty="0"/>
            </a:p>
          </p:txBody>
        </p:sp>
        <p:sp>
          <p:nvSpPr>
            <p:cNvPr id="57" name="TextBox 56"/>
            <p:cNvSpPr txBox="1"/>
            <p:nvPr/>
          </p:nvSpPr>
          <p:spPr>
            <a:xfrm>
              <a:off x="11294923" y="3873113"/>
              <a:ext cx="670055" cy="153888"/>
            </a:xfrm>
            <a:prstGeom prst="rect">
              <a:avLst/>
            </a:prstGeom>
            <a:solidFill>
              <a:schemeClr val="accent1">
                <a:lumMod val="20000"/>
                <a:lumOff val="80000"/>
              </a:schemeClr>
            </a:solidFill>
          </p:spPr>
          <p:txBody>
            <a:bodyPr wrap="none" lIns="0" tIns="0" rIns="0" bIns="0" rtlCol="0">
              <a:spAutoFit/>
            </a:bodyPr>
            <a:lstStyle>
              <a:defPPr>
                <a:defRPr lang="en-US"/>
              </a:defPPr>
              <a:lvl1pPr>
                <a:defRPr sz="2000" b="1"/>
              </a:lvl1pPr>
            </a:lstStyle>
            <a:p>
              <a:r>
                <a:rPr lang="en-US" sz="1000" dirty="0" err="1" smtClean="0"/>
                <a:t>Roseries</a:t>
              </a:r>
              <a:r>
                <a:rPr lang="en-US" sz="1000" dirty="0" smtClean="0"/>
                <a:t>(SD)</a:t>
              </a:r>
              <a:endParaRPr lang="en-US" sz="1000" dirty="0"/>
            </a:p>
          </p:txBody>
        </p:sp>
        <p:sp>
          <p:nvSpPr>
            <p:cNvPr id="2048" name="Freeform 2047"/>
            <p:cNvSpPr/>
            <p:nvPr/>
          </p:nvSpPr>
          <p:spPr>
            <a:xfrm>
              <a:off x="10881360" y="2981960"/>
              <a:ext cx="274320" cy="726440"/>
            </a:xfrm>
            <a:custGeom>
              <a:avLst/>
              <a:gdLst>
                <a:gd name="connsiteX0" fmla="*/ 269240 w 274320"/>
                <a:gd name="connsiteY0" fmla="*/ 0 h 726440"/>
                <a:gd name="connsiteX1" fmla="*/ 274320 w 274320"/>
                <a:gd name="connsiteY1" fmla="*/ 406400 h 726440"/>
                <a:gd name="connsiteX2" fmla="*/ 0 w 274320"/>
                <a:gd name="connsiteY2" fmla="*/ 726440 h 726440"/>
              </a:gdLst>
              <a:ahLst/>
              <a:cxnLst>
                <a:cxn ang="0">
                  <a:pos x="connsiteX0" y="connsiteY0"/>
                </a:cxn>
                <a:cxn ang="0">
                  <a:pos x="connsiteX1" y="connsiteY1"/>
                </a:cxn>
                <a:cxn ang="0">
                  <a:pos x="connsiteX2" y="connsiteY2"/>
                </a:cxn>
              </a:cxnLst>
              <a:rect l="l" t="t" r="r" b="b"/>
              <a:pathLst>
                <a:path w="274320" h="726440">
                  <a:moveTo>
                    <a:pt x="269240" y="0"/>
                  </a:moveTo>
                  <a:cubicBezTo>
                    <a:pt x="270933" y="135467"/>
                    <a:pt x="272627" y="270933"/>
                    <a:pt x="274320" y="406400"/>
                  </a:cubicBezTo>
                  <a:lnTo>
                    <a:pt x="0" y="726440"/>
                  </a:ln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cxnSp>
          <p:nvCxnSpPr>
            <p:cNvPr id="59" name="Straight Connector 58"/>
            <p:cNvCxnSpPr/>
            <p:nvPr/>
          </p:nvCxnSpPr>
          <p:spPr>
            <a:xfrm>
              <a:off x="11298287" y="2987762"/>
              <a:ext cx="0" cy="64008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049" name="Freeform 2048"/>
            <p:cNvSpPr/>
            <p:nvPr/>
          </p:nvSpPr>
          <p:spPr>
            <a:xfrm>
              <a:off x="11430000" y="2981960"/>
              <a:ext cx="396240" cy="1275080"/>
            </a:xfrm>
            <a:custGeom>
              <a:avLst/>
              <a:gdLst>
                <a:gd name="connsiteX0" fmla="*/ 0 w 396240"/>
                <a:gd name="connsiteY0" fmla="*/ 0 h 1275080"/>
                <a:gd name="connsiteX1" fmla="*/ 10160 w 396240"/>
                <a:gd name="connsiteY1" fmla="*/ 721360 h 1275080"/>
                <a:gd name="connsiteX2" fmla="*/ 396240 w 396240"/>
                <a:gd name="connsiteY2" fmla="*/ 878840 h 1275080"/>
                <a:gd name="connsiteX3" fmla="*/ 391160 w 396240"/>
                <a:gd name="connsiteY3" fmla="*/ 1275080 h 1275080"/>
              </a:gdLst>
              <a:ahLst/>
              <a:cxnLst>
                <a:cxn ang="0">
                  <a:pos x="connsiteX0" y="connsiteY0"/>
                </a:cxn>
                <a:cxn ang="0">
                  <a:pos x="connsiteX1" y="connsiteY1"/>
                </a:cxn>
                <a:cxn ang="0">
                  <a:pos x="connsiteX2" y="connsiteY2"/>
                </a:cxn>
                <a:cxn ang="0">
                  <a:pos x="connsiteX3" y="connsiteY3"/>
                </a:cxn>
              </a:cxnLst>
              <a:rect l="l" t="t" r="r" b="b"/>
              <a:pathLst>
                <a:path w="396240" h="1275080">
                  <a:moveTo>
                    <a:pt x="0" y="0"/>
                  </a:moveTo>
                  <a:lnTo>
                    <a:pt x="10160" y="721360"/>
                  </a:lnTo>
                  <a:lnTo>
                    <a:pt x="396240" y="878840"/>
                  </a:lnTo>
                  <a:cubicBezTo>
                    <a:pt x="394547" y="1010920"/>
                    <a:pt x="392853" y="1143000"/>
                    <a:pt x="391160" y="127508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p:cNvSpPr txBox="1"/>
            <p:nvPr/>
          </p:nvSpPr>
          <p:spPr>
            <a:xfrm>
              <a:off x="10009658" y="4753353"/>
              <a:ext cx="1561875" cy="553998"/>
            </a:xfrm>
            <a:prstGeom prst="rect">
              <a:avLst/>
            </a:prstGeom>
            <a:solidFill>
              <a:srgbClr val="008000"/>
            </a:solidFill>
          </p:spPr>
          <p:txBody>
            <a:bodyPr wrap="square" lIns="0" tIns="0" rIns="0" bIns="0" rtlCol="0">
              <a:spAutoFit/>
            </a:bodyPr>
            <a:lstStyle>
              <a:defPPr>
                <a:defRPr lang="en-US"/>
              </a:defPPr>
              <a:lvl1pPr>
                <a:defRPr sz="2000" b="1"/>
              </a:lvl1pPr>
            </a:lstStyle>
            <a:p>
              <a:pPr algn="ctr"/>
              <a:r>
                <a:rPr lang="en-US" sz="1200" dirty="0" smtClean="0">
                  <a:solidFill>
                    <a:schemeClr val="bg1"/>
                  </a:solidFill>
                </a:rPr>
                <a:t>2010</a:t>
              </a:r>
            </a:p>
            <a:p>
              <a:pPr algn="ctr"/>
              <a:r>
                <a:rPr lang="en-US" sz="1200" dirty="0" smtClean="0">
                  <a:solidFill>
                    <a:schemeClr val="bg1"/>
                  </a:solidFill>
                </a:rPr>
                <a:t>Nile Cooperative Framework Agreement;</a:t>
              </a:r>
              <a:endParaRPr lang="en-US" sz="1200" dirty="0">
                <a:solidFill>
                  <a:schemeClr val="bg1"/>
                </a:solidFill>
              </a:endParaRPr>
            </a:p>
          </p:txBody>
        </p:sp>
        <p:sp>
          <p:nvSpPr>
            <p:cNvPr id="62" name="TextBox 61"/>
            <p:cNvSpPr txBox="1"/>
            <p:nvPr/>
          </p:nvSpPr>
          <p:spPr>
            <a:xfrm>
              <a:off x="11412461" y="3094792"/>
              <a:ext cx="516167" cy="184666"/>
            </a:xfrm>
            <a:prstGeom prst="rect">
              <a:avLst/>
            </a:prstGeom>
            <a:solidFill>
              <a:schemeClr val="accent1">
                <a:lumMod val="20000"/>
                <a:lumOff val="80000"/>
              </a:schemeClr>
            </a:solidFill>
          </p:spPr>
          <p:txBody>
            <a:bodyPr wrap="none" lIns="0" tIns="0" rIns="0" bIns="0" rtlCol="0">
              <a:spAutoFit/>
            </a:bodyPr>
            <a:lstStyle>
              <a:defPPr>
                <a:defRPr lang="en-US"/>
              </a:defPPr>
              <a:lvl1pPr>
                <a:defRPr b="1"/>
              </a:lvl1pPr>
            </a:lstStyle>
            <a:p>
              <a:r>
                <a:rPr lang="en-US" sz="1200" dirty="0" smtClean="0"/>
                <a:t>2022 (?)</a:t>
              </a:r>
              <a:endParaRPr lang="en-US" sz="1200" dirty="0"/>
            </a:p>
          </p:txBody>
        </p:sp>
        <p:sp>
          <p:nvSpPr>
            <p:cNvPr id="63" name="TextBox 62"/>
            <p:cNvSpPr txBox="1"/>
            <p:nvPr/>
          </p:nvSpPr>
          <p:spPr>
            <a:xfrm>
              <a:off x="11545935" y="3327143"/>
              <a:ext cx="484107" cy="153888"/>
            </a:xfrm>
            <a:prstGeom prst="rect">
              <a:avLst/>
            </a:prstGeom>
            <a:solidFill>
              <a:schemeClr val="accent1">
                <a:lumMod val="20000"/>
                <a:lumOff val="80000"/>
              </a:schemeClr>
            </a:solidFill>
          </p:spPr>
          <p:txBody>
            <a:bodyPr wrap="none" lIns="0" tIns="0" rIns="0" bIns="0" rtlCol="0">
              <a:spAutoFit/>
            </a:bodyPr>
            <a:lstStyle>
              <a:defPPr>
                <a:defRPr lang="en-US"/>
              </a:defPPr>
              <a:lvl1pPr>
                <a:defRPr sz="2000" b="1"/>
              </a:lvl1pPr>
            </a:lstStyle>
            <a:p>
              <a:r>
                <a:rPr lang="en-US" sz="1000" dirty="0" smtClean="0"/>
                <a:t>GERD(Et)</a:t>
              </a:r>
              <a:endParaRPr lang="en-US" sz="1000" dirty="0"/>
            </a:p>
          </p:txBody>
        </p:sp>
        <p:cxnSp>
          <p:nvCxnSpPr>
            <p:cNvPr id="64" name="Straight Connector 63"/>
            <p:cNvCxnSpPr/>
            <p:nvPr/>
          </p:nvCxnSpPr>
          <p:spPr>
            <a:xfrm>
              <a:off x="10987224" y="2974178"/>
              <a:ext cx="0" cy="1764792"/>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11383158" y="4242130"/>
              <a:ext cx="870346" cy="307777"/>
            </a:xfrm>
            <a:prstGeom prst="rect">
              <a:avLst/>
            </a:prstGeom>
            <a:solidFill>
              <a:srgbClr val="008000"/>
            </a:solidFill>
          </p:spPr>
          <p:txBody>
            <a:bodyPr wrap="square" lIns="0" tIns="0" rIns="0" bIns="0" rtlCol="0">
              <a:spAutoFit/>
            </a:bodyPr>
            <a:lstStyle>
              <a:defPPr>
                <a:defRPr lang="en-US"/>
              </a:defPPr>
              <a:lvl1pPr>
                <a:defRPr sz="2000" b="1"/>
              </a:lvl1pPr>
            </a:lstStyle>
            <a:p>
              <a:pPr algn="ctr"/>
              <a:r>
                <a:rPr lang="en-US" sz="1000" dirty="0" smtClean="0">
                  <a:solidFill>
                    <a:schemeClr val="bg1"/>
                  </a:solidFill>
                </a:rPr>
                <a:t>2015</a:t>
              </a:r>
            </a:p>
            <a:p>
              <a:pPr algn="ctr"/>
              <a:r>
                <a:rPr lang="en-US" sz="1000" dirty="0" err="1" smtClean="0">
                  <a:solidFill>
                    <a:schemeClr val="bg1"/>
                  </a:solidFill>
                </a:rPr>
                <a:t>DoP</a:t>
              </a:r>
              <a:r>
                <a:rPr lang="en-US" sz="1000" dirty="0" smtClean="0">
                  <a:solidFill>
                    <a:schemeClr val="bg1"/>
                  </a:solidFill>
                </a:rPr>
                <a:t> on GERD-P </a:t>
              </a:r>
              <a:endParaRPr lang="en-US" sz="1000" dirty="0">
                <a:solidFill>
                  <a:schemeClr val="bg1"/>
                </a:solidFill>
              </a:endParaRPr>
            </a:p>
          </p:txBody>
        </p:sp>
        <p:grpSp>
          <p:nvGrpSpPr>
            <p:cNvPr id="2057" name="Group 2056"/>
            <p:cNvGrpSpPr/>
            <p:nvPr/>
          </p:nvGrpSpPr>
          <p:grpSpPr>
            <a:xfrm>
              <a:off x="94052" y="471056"/>
              <a:ext cx="12127243" cy="2548190"/>
              <a:chOff x="94052" y="471056"/>
              <a:chExt cx="12127243" cy="254819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6238"/>
              <a:stretch/>
            </p:blipFill>
            <p:spPr bwMode="auto">
              <a:xfrm>
                <a:off x="94052" y="471056"/>
                <a:ext cx="12127243" cy="2548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6" name="Rectangle 2055"/>
              <p:cNvSpPr/>
              <p:nvPr/>
            </p:nvSpPr>
            <p:spPr>
              <a:xfrm>
                <a:off x="701041" y="655320"/>
                <a:ext cx="11338560" cy="1986657"/>
              </a:xfrm>
              <a:prstGeom prst="rect">
                <a:avLst/>
              </a:prstGeom>
              <a:pattFill prst="dkHorz">
                <a:fgClr>
                  <a:schemeClr val="bg1">
                    <a:lumMod val="8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54" name="Freeform 2053"/>
            <p:cNvSpPr/>
            <p:nvPr/>
          </p:nvSpPr>
          <p:spPr>
            <a:xfrm>
              <a:off x="784860" y="899160"/>
              <a:ext cx="11254740" cy="1767840"/>
            </a:xfrm>
            <a:custGeom>
              <a:avLst/>
              <a:gdLst>
                <a:gd name="connsiteX0" fmla="*/ 0 w 10965180"/>
                <a:gd name="connsiteY0" fmla="*/ 1684020 h 1699260"/>
                <a:gd name="connsiteX1" fmla="*/ 10965180 w 10965180"/>
                <a:gd name="connsiteY1" fmla="*/ 1699260 h 1699260"/>
                <a:gd name="connsiteX2" fmla="*/ 10934700 w 10965180"/>
                <a:gd name="connsiteY2" fmla="*/ 0 h 1699260"/>
                <a:gd name="connsiteX3" fmla="*/ 10767060 w 10965180"/>
                <a:gd name="connsiteY3" fmla="*/ 419100 h 1699260"/>
                <a:gd name="connsiteX4" fmla="*/ 10401300 w 10965180"/>
                <a:gd name="connsiteY4" fmla="*/ 403860 h 1699260"/>
                <a:gd name="connsiteX5" fmla="*/ 10271760 w 10965180"/>
                <a:gd name="connsiteY5" fmla="*/ 457200 h 1699260"/>
                <a:gd name="connsiteX6" fmla="*/ 10088880 w 10965180"/>
                <a:gd name="connsiteY6" fmla="*/ 441960 h 1699260"/>
                <a:gd name="connsiteX7" fmla="*/ 9906000 w 10965180"/>
                <a:gd name="connsiteY7" fmla="*/ 594360 h 1699260"/>
                <a:gd name="connsiteX8" fmla="*/ 6301740 w 10965180"/>
                <a:gd name="connsiteY8" fmla="*/ 601980 h 1699260"/>
                <a:gd name="connsiteX9" fmla="*/ 6096000 w 10965180"/>
                <a:gd name="connsiteY9" fmla="*/ 1623060 h 1699260"/>
                <a:gd name="connsiteX10" fmla="*/ 5996940 w 10965180"/>
                <a:gd name="connsiteY10" fmla="*/ 1638300 h 1699260"/>
                <a:gd name="connsiteX11" fmla="*/ 0 w 10965180"/>
                <a:gd name="connsiteY11" fmla="*/ 1684020 h 1699260"/>
                <a:gd name="connsiteX0" fmla="*/ 0 w 11254740"/>
                <a:gd name="connsiteY0" fmla="*/ 1684020 h 1684020"/>
                <a:gd name="connsiteX1" fmla="*/ 11254740 w 11254740"/>
                <a:gd name="connsiteY1" fmla="*/ 1684020 h 1684020"/>
                <a:gd name="connsiteX2" fmla="*/ 10934700 w 11254740"/>
                <a:gd name="connsiteY2" fmla="*/ 0 h 1684020"/>
                <a:gd name="connsiteX3" fmla="*/ 10767060 w 11254740"/>
                <a:gd name="connsiteY3" fmla="*/ 419100 h 1684020"/>
                <a:gd name="connsiteX4" fmla="*/ 10401300 w 11254740"/>
                <a:gd name="connsiteY4" fmla="*/ 403860 h 1684020"/>
                <a:gd name="connsiteX5" fmla="*/ 10271760 w 11254740"/>
                <a:gd name="connsiteY5" fmla="*/ 457200 h 1684020"/>
                <a:gd name="connsiteX6" fmla="*/ 10088880 w 11254740"/>
                <a:gd name="connsiteY6" fmla="*/ 441960 h 1684020"/>
                <a:gd name="connsiteX7" fmla="*/ 9906000 w 11254740"/>
                <a:gd name="connsiteY7" fmla="*/ 594360 h 1684020"/>
                <a:gd name="connsiteX8" fmla="*/ 6301740 w 11254740"/>
                <a:gd name="connsiteY8" fmla="*/ 601980 h 1684020"/>
                <a:gd name="connsiteX9" fmla="*/ 6096000 w 11254740"/>
                <a:gd name="connsiteY9" fmla="*/ 1623060 h 1684020"/>
                <a:gd name="connsiteX10" fmla="*/ 5996940 w 11254740"/>
                <a:gd name="connsiteY10" fmla="*/ 1638300 h 1684020"/>
                <a:gd name="connsiteX11" fmla="*/ 0 w 11254740"/>
                <a:gd name="connsiteY11" fmla="*/ 1684020 h 1684020"/>
                <a:gd name="connsiteX0" fmla="*/ 0 w 11254740"/>
                <a:gd name="connsiteY0" fmla="*/ 1767840 h 1767840"/>
                <a:gd name="connsiteX1" fmla="*/ 11254740 w 11254740"/>
                <a:gd name="connsiteY1" fmla="*/ 1767840 h 1767840"/>
                <a:gd name="connsiteX2" fmla="*/ 11254740 w 11254740"/>
                <a:gd name="connsiteY2" fmla="*/ 0 h 1767840"/>
                <a:gd name="connsiteX3" fmla="*/ 10767060 w 11254740"/>
                <a:gd name="connsiteY3" fmla="*/ 502920 h 1767840"/>
                <a:gd name="connsiteX4" fmla="*/ 10401300 w 11254740"/>
                <a:gd name="connsiteY4" fmla="*/ 487680 h 1767840"/>
                <a:gd name="connsiteX5" fmla="*/ 10271760 w 11254740"/>
                <a:gd name="connsiteY5" fmla="*/ 541020 h 1767840"/>
                <a:gd name="connsiteX6" fmla="*/ 10088880 w 11254740"/>
                <a:gd name="connsiteY6" fmla="*/ 525780 h 1767840"/>
                <a:gd name="connsiteX7" fmla="*/ 9906000 w 11254740"/>
                <a:gd name="connsiteY7" fmla="*/ 678180 h 1767840"/>
                <a:gd name="connsiteX8" fmla="*/ 6301740 w 11254740"/>
                <a:gd name="connsiteY8" fmla="*/ 685800 h 1767840"/>
                <a:gd name="connsiteX9" fmla="*/ 6096000 w 11254740"/>
                <a:gd name="connsiteY9" fmla="*/ 1706880 h 1767840"/>
                <a:gd name="connsiteX10" fmla="*/ 5996940 w 11254740"/>
                <a:gd name="connsiteY10" fmla="*/ 1722120 h 1767840"/>
                <a:gd name="connsiteX11" fmla="*/ 0 w 11254740"/>
                <a:gd name="connsiteY11" fmla="*/ 1767840 h 1767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54740" h="1767840">
                  <a:moveTo>
                    <a:pt x="0" y="1767840"/>
                  </a:moveTo>
                  <a:lnTo>
                    <a:pt x="11254740" y="1767840"/>
                  </a:lnTo>
                  <a:lnTo>
                    <a:pt x="11254740" y="0"/>
                  </a:lnTo>
                  <a:lnTo>
                    <a:pt x="10767060" y="502920"/>
                  </a:lnTo>
                  <a:lnTo>
                    <a:pt x="10401300" y="487680"/>
                  </a:lnTo>
                  <a:lnTo>
                    <a:pt x="10271760" y="541020"/>
                  </a:lnTo>
                  <a:lnTo>
                    <a:pt x="10088880" y="525780"/>
                  </a:lnTo>
                  <a:lnTo>
                    <a:pt x="9906000" y="678180"/>
                  </a:lnTo>
                  <a:lnTo>
                    <a:pt x="6301740" y="685800"/>
                  </a:lnTo>
                  <a:lnTo>
                    <a:pt x="6096000" y="1706880"/>
                  </a:lnTo>
                  <a:lnTo>
                    <a:pt x="5996940" y="1722120"/>
                  </a:lnTo>
                  <a:lnTo>
                    <a:pt x="0" y="176784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5" name="Freeform 2054"/>
            <p:cNvSpPr/>
            <p:nvPr/>
          </p:nvSpPr>
          <p:spPr>
            <a:xfrm>
              <a:off x="701040" y="655320"/>
              <a:ext cx="11330940" cy="2015807"/>
            </a:xfrm>
            <a:custGeom>
              <a:avLst/>
              <a:gdLst>
                <a:gd name="connsiteX0" fmla="*/ 0 w 11315700"/>
                <a:gd name="connsiteY0" fmla="*/ 0 h 2019300"/>
                <a:gd name="connsiteX1" fmla="*/ 22860 w 11315700"/>
                <a:gd name="connsiteY1" fmla="*/ 2019300 h 2019300"/>
                <a:gd name="connsiteX2" fmla="*/ 11315700 w 11315700"/>
                <a:gd name="connsiteY2" fmla="*/ 2019300 h 2019300"/>
                <a:gd name="connsiteX0" fmla="*/ 0 w 11315700"/>
                <a:gd name="connsiteY0" fmla="*/ 0 h 2019300"/>
                <a:gd name="connsiteX1" fmla="*/ 22860 w 11315700"/>
                <a:gd name="connsiteY1" fmla="*/ 2019300 h 2019300"/>
                <a:gd name="connsiteX2" fmla="*/ 11315700 w 11315700"/>
                <a:gd name="connsiteY2" fmla="*/ 2019300 h 2019300"/>
              </a:gdLst>
              <a:ahLst/>
              <a:cxnLst>
                <a:cxn ang="0">
                  <a:pos x="connsiteX0" y="connsiteY0"/>
                </a:cxn>
                <a:cxn ang="0">
                  <a:pos x="connsiteX1" y="connsiteY1"/>
                </a:cxn>
                <a:cxn ang="0">
                  <a:pos x="connsiteX2" y="connsiteY2"/>
                </a:cxn>
              </a:cxnLst>
              <a:rect l="l" t="t" r="r" b="b"/>
              <a:pathLst>
                <a:path w="11315700" h="2019300">
                  <a:moveTo>
                    <a:pt x="0" y="0"/>
                  </a:moveTo>
                  <a:lnTo>
                    <a:pt x="22860" y="2019300"/>
                  </a:lnTo>
                  <a:lnTo>
                    <a:pt x="11315700" y="201930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p:nvPr/>
          </p:nvGrpSpPr>
          <p:grpSpPr>
            <a:xfrm>
              <a:off x="490262" y="2981960"/>
              <a:ext cx="1028296" cy="784289"/>
              <a:chOff x="490262" y="3027680"/>
              <a:chExt cx="1028296" cy="784289"/>
            </a:xfrm>
          </p:grpSpPr>
          <p:sp>
            <p:nvSpPr>
              <p:cNvPr id="5" name="TextBox 4"/>
              <p:cNvSpPr txBox="1"/>
              <p:nvPr/>
            </p:nvSpPr>
            <p:spPr>
              <a:xfrm>
                <a:off x="490262" y="3257061"/>
                <a:ext cx="365485" cy="215444"/>
              </a:xfrm>
              <a:prstGeom prst="rect">
                <a:avLst/>
              </a:prstGeom>
              <a:solidFill>
                <a:schemeClr val="accent1">
                  <a:lumMod val="20000"/>
                  <a:lumOff val="80000"/>
                </a:schemeClr>
              </a:solidFill>
            </p:spPr>
            <p:txBody>
              <a:bodyPr wrap="none" lIns="0" tIns="0" rIns="0" bIns="0" rtlCol="0">
                <a:spAutoFit/>
              </a:bodyPr>
              <a:lstStyle>
                <a:defPPr>
                  <a:defRPr lang="en-US"/>
                </a:defPPr>
                <a:lvl1pPr>
                  <a:defRPr sz="1600" b="1"/>
                </a:lvl1pPr>
              </a:lstStyle>
              <a:p>
                <a:r>
                  <a:rPr lang="en-US" sz="1400" dirty="0"/>
                  <a:t>1902</a:t>
                </a:r>
              </a:p>
            </p:txBody>
          </p:sp>
          <p:sp>
            <p:nvSpPr>
              <p:cNvPr id="12" name="TextBox 11"/>
              <p:cNvSpPr txBox="1"/>
              <p:nvPr/>
            </p:nvSpPr>
            <p:spPr>
              <a:xfrm>
                <a:off x="492636" y="3565748"/>
                <a:ext cx="1025922" cy="246221"/>
              </a:xfrm>
              <a:prstGeom prst="rect">
                <a:avLst/>
              </a:prstGeom>
              <a:solidFill>
                <a:schemeClr val="accent1">
                  <a:lumMod val="20000"/>
                  <a:lumOff val="80000"/>
                </a:schemeClr>
              </a:solidFill>
            </p:spPr>
            <p:txBody>
              <a:bodyPr wrap="none" lIns="0" tIns="0" rIns="0" bIns="0" rtlCol="0">
                <a:spAutoFit/>
              </a:bodyPr>
              <a:lstStyle>
                <a:defPPr>
                  <a:defRPr lang="en-US"/>
                </a:defPPr>
                <a:lvl1pPr>
                  <a:defRPr sz="2000" b="1"/>
                </a:lvl1pPr>
              </a:lstStyle>
              <a:p>
                <a:r>
                  <a:rPr lang="en-US" sz="1600" dirty="0"/>
                  <a:t>Aswan </a:t>
                </a:r>
                <a:r>
                  <a:rPr lang="en-US" sz="1600" dirty="0" smtClean="0"/>
                  <a:t>L(</a:t>
                </a:r>
                <a:r>
                  <a:rPr lang="en-US" sz="1600" dirty="0" err="1" smtClean="0"/>
                  <a:t>Eg</a:t>
                </a:r>
                <a:r>
                  <a:rPr lang="en-US" sz="1600" dirty="0" smtClean="0"/>
                  <a:t>)</a:t>
                </a:r>
                <a:endParaRPr lang="en-US" sz="1600" dirty="0"/>
              </a:p>
            </p:txBody>
          </p:sp>
          <p:cxnSp>
            <p:nvCxnSpPr>
              <p:cNvPr id="8" name="Straight Connector 7"/>
              <p:cNvCxnSpPr/>
              <p:nvPr/>
            </p:nvCxnSpPr>
            <p:spPr>
              <a:xfrm>
                <a:off x="1036958" y="3027680"/>
                <a:ext cx="0" cy="548640"/>
              </a:xfrm>
              <a:prstGeom prst="line">
                <a:avLst/>
              </a:prstGeom>
              <a:ln w="28575"/>
            </p:spPr>
            <p:style>
              <a:lnRef idx="1">
                <a:schemeClr val="accent1"/>
              </a:lnRef>
              <a:fillRef idx="0">
                <a:schemeClr val="accent1"/>
              </a:fillRef>
              <a:effectRef idx="0">
                <a:schemeClr val="accent1"/>
              </a:effectRef>
              <a:fontRef idx="minor">
                <a:schemeClr val="tx1"/>
              </a:fontRef>
            </p:style>
          </p:cxnSp>
        </p:grpSp>
        <p:cxnSp>
          <p:nvCxnSpPr>
            <p:cNvPr id="18" name="Straight Connector 17"/>
            <p:cNvCxnSpPr/>
            <p:nvPr/>
          </p:nvCxnSpPr>
          <p:spPr>
            <a:xfrm>
              <a:off x="3206380" y="2989257"/>
              <a:ext cx="0" cy="5486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436615" y="2982829"/>
              <a:ext cx="0" cy="1920240"/>
            </a:xfrm>
            <a:prstGeom prst="line">
              <a:avLst/>
            </a:prstGeom>
            <a:ln w="28575">
              <a:solidFill>
                <a:srgbClr val="008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4281326" y="2978618"/>
              <a:ext cx="0" cy="4572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5757170" y="2971800"/>
              <a:ext cx="0" cy="4572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6690021" y="2974178"/>
              <a:ext cx="0" cy="17373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6850510" y="2971800"/>
              <a:ext cx="0" cy="10058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7100446" y="2948138"/>
              <a:ext cx="0" cy="6400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6131760" y="2952349"/>
              <a:ext cx="0" cy="192024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7623364" y="2998343"/>
              <a:ext cx="0" cy="3200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9923825" y="2971800"/>
              <a:ext cx="0" cy="201168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9676460" y="2981637"/>
              <a:ext cx="0" cy="17373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059" name="TextBox 2058"/>
            <p:cNvSpPr txBox="1"/>
            <p:nvPr/>
          </p:nvSpPr>
          <p:spPr>
            <a:xfrm rot="16200000">
              <a:off x="-866319" y="1496818"/>
              <a:ext cx="2401235" cy="338554"/>
            </a:xfrm>
            <a:prstGeom prst="rect">
              <a:avLst/>
            </a:prstGeom>
            <a:solidFill>
              <a:schemeClr val="accent3">
                <a:lumMod val="20000"/>
                <a:lumOff val="80000"/>
              </a:schemeClr>
            </a:solidFill>
          </p:spPr>
          <p:txBody>
            <a:bodyPr wrap="none" rtlCol="0">
              <a:spAutoFit/>
            </a:bodyPr>
            <a:lstStyle/>
            <a:p>
              <a:r>
                <a:rPr lang="en-US" sz="1600" b="1" dirty="0" smtClean="0"/>
                <a:t>Cumulative storage (BCM)</a:t>
              </a:r>
              <a:endParaRPr lang="en-US" sz="1600" b="1" dirty="0"/>
            </a:p>
          </p:txBody>
        </p:sp>
        <p:sp>
          <p:nvSpPr>
            <p:cNvPr id="40" name="TextBox 39"/>
            <p:cNvSpPr txBox="1"/>
            <p:nvPr/>
          </p:nvSpPr>
          <p:spPr>
            <a:xfrm>
              <a:off x="4787103" y="3411172"/>
              <a:ext cx="1180861" cy="215444"/>
            </a:xfrm>
            <a:prstGeom prst="rect">
              <a:avLst/>
            </a:prstGeom>
            <a:solidFill>
              <a:schemeClr val="accent1">
                <a:lumMod val="20000"/>
                <a:lumOff val="80000"/>
              </a:schemeClr>
            </a:solidFill>
          </p:spPr>
          <p:txBody>
            <a:bodyPr wrap="square" lIns="0" tIns="0" rIns="0" bIns="0" rtlCol="0">
              <a:spAutoFit/>
            </a:bodyPr>
            <a:lstStyle>
              <a:defPPr>
                <a:defRPr lang="en-US"/>
              </a:defPPr>
              <a:lvl1pPr>
                <a:defRPr sz="2000" b="1"/>
              </a:lvl1pPr>
            </a:lstStyle>
            <a:p>
              <a:r>
                <a:rPr lang="en-US" sz="1400" dirty="0" smtClean="0"/>
                <a:t>Owen Falls (</a:t>
              </a:r>
              <a:r>
                <a:rPr lang="en-US" sz="1400" dirty="0" err="1" smtClean="0"/>
                <a:t>Ug</a:t>
              </a:r>
              <a:r>
                <a:rPr lang="en-US" sz="1400" dirty="0" smtClean="0"/>
                <a:t>)</a:t>
              </a:r>
              <a:endParaRPr lang="en-US" sz="1400" dirty="0"/>
            </a:p>
          </p:txBody>
        </p:sp>
      </p:grpSp>
      <p:grpSp>
        <p:nvGrpSpPr>
          <p:cNvPr id="2064" name="Group 2063"/>
          <p:cNvGrpSpPr/>
          <p:nvPr/>
        </p:nvGrpSpPr>
        <p:grpSpPr>
          <a:xfrm>
            <a:off x="746760" y="5368095"/>
            <a:ext cx="11330940" cy="784436"/>
            <a:chOff x="746760" y="5418895"/>
            <a:chExt cx="11330940" cy="784436"/>
          </a:xfrm>
        </p:grpSpPr>
        <p:sp>
          <p:nvSpPr>
            <p:cNvPr id="78" name="Freeform 77"/>
            <p:cNvSpPr/>
            <p:nvPr/>
          </p:nvSpPr>
          <p:spPr>
            <a:xfrm>
              <a:off x="746760" y="5480217"/>
              <a:ext cx="11330940" cy="719670"/>
            </a:xfrm>
            <a:custGeom>
              <a:avLst/>
              <a:gdLst>
                <a:gd name="connsiteX0" fmla="*/ 0 w 11315700"/>
                <a:gd name="connsiteY0" fmla="*/ 0 h 2019300"/>
                <a:gd name="connsiteX1" fmla="*/ 22860 w 11315700"/>
                <a:gd name="connsiteY1" fmla="*/ 2019300 h 2019300"/>
                <a:gd name="connsiteX2" fmla="*/ 11315700 w 11315700"/>
                <a:gd name="connsiteY2" fmla="*/ 2019300 h 2019300"/>
                <a:gd name="connsiteX0" fmla="*/ 0 w 11315700"/>
                <a:gd name="connsiteY0" fmla="*/ 0 h 2019300"/>
                <a:gd name="connsiteX1" fmla="*/ 22860 w 11315700"/>
                <a:gd name="connsiteY1" fmla="*/ 2019300 h 2019300"/>
                <a:gd name="connsiteX2" fmla="*/ 11315700 w 11315700"/>
                <a:gd name="connsiteY2" fmla="*/ 2019300 h 2019300"/>
              </a:gdLst>
              <a:ahLst/>
              <a:cxnLst>
                <a:cxn ang="0">
                  <a:pos x="connsiteX0" y="connsiteY0"/>
                </a:cxn>
                <a:cxn ang="0">
                  <a:pos x="connsiteX1" y="connsiteY1"/>
                </a:cxn>
                <a:cxn ang="0">
                  <a:pos x="connsiteX2" y="connsiteY2"/>
                </a:cxn>
              </a:cxnLst>
              <a:rect l="l" t="t" r="r" b="b"/>
              <a:pathLst>
                <a:path w="11315700" h="2019300">
                  <a:moveTo>
                    <a:pt x="0" y="0"/>
                  </a:moveTo>
                  <a:lnTo>
                    <a:pt x="22860" y="2019300"/>
                  </a:lnTo>
                  <a:lnTo>
                    <a:pt x="11315700" y="201930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0" name="Group 2059"/>
            <p:cNvGrpSpPr/>
            <p:nvPr/>
          </p:nvGrpSpPr>
          <p:grpSpPr>
            <a:xfrm>
              <a:off x="5145864" y="5418895"/>
              <a:ext cx="6782763" cy="784436"/>
              <a:chOff x="5145864" y="4015045"/>
              <a:chExt cx="6782763" cy="2188286"/>
            </a:xfrm>
          </p:grpSpPr>
          <p:sp>
            <p:nvSpPr>
              <p:cNvPr id="79" name="Rectangle 78"/>
              <p:cNvSpPr/>
              <p:nvPr/>
            </p:nvSpPr>
            <p:spPr>
              <a:xfrm>
                <a:off x="5145864" y="5822332"/>
                <a:ext cx="636494" cy="376517"/>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en-US" sz="1100"/>
              </a:p>
            </p:txBody>
          </p:sp>
          <p:sp>
            <p:nvSpPr>
              <p:cNvPr id="82" name="Rectangle 81"/>
              <p:cNvSpPr/>
              <p:nvPr/>
            </p:nvSpPr>
            <p:spPr>
              <a:xfrm>
                <a:off x="7477434" y="5472707"/>
                <a:ext cx="660726" cy="726141"/>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en-US" sz="1100"/>
              </a:p>
            </p:txBody>
          </p:sp>
          <p:sp>
            <p:nvSpPr>
              <p:cNvPr id="84" name="Rectangle 83"/>
              <p:cNvSpPr/>
              <p:nvPr/>
            </p:nvSpPr>
            <p:spPr>
              <a:xfrm>
                <a:off x="9783586" y="4742084"/>
                <a:ext cx="629339" cy="1461247"/>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2000" b="1" dirty="0" smtClean="0"/>
                  <a:t>324</a:t>
                </a:r>
                <a:endParaRPr lang="en-US" sz="2000" b="1" dirty="0"/>
              </a:p>
            </p:txBody>
          </p:sp>
          <p:sp>
            <p:nvSpPr>
              <p:cNvPr id="85" name="Rectangle 84"/>
              <p:cNvSpPr/>
              <p:nvPr/>
            </p:nvSpPr>
            <p:spPr>
              <a:xfrm>
                <a:off x="11336182" y="4015045"/>
                <a:ext cx="592445" cy="2178422"/>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b="1" dirty="0" smtClean="0"/>
              </a:p>
              <a:p>
                <a:pPr algn="l"/>
                <a:r>
                  <a:rPr lang="en-US" sz="2000" b="1" dirty="0" smtClean="0"/>
                  <a:t>487</a:t>
                </a:r>
                <a:endParaRPr lang="en-US" sz="2000" b="1" dirty="0"/>
              </a:p>
            </p:txBody>
          </p:sp>
        </p:grpSp>
        <p:sp>
          <p:nvSpPr>
            <p:cNvPr id="2062" name="TextBox 2061"/>
            <p:cNvSpPr txBox="1"/>
            <p:nvPr/>
          </p:nvSpPr>
          <p:spPr>
            <a:xfrm>
              <a:off x="7585613" y="5674187"/>
              <a:ext cx="389530" cy="307777"/>
            </a:xfrm>
            <a:prstGeom prst="rect">
              <a:avLst/>
            </a:prstGeom>
            <a:noFill/>
          </p:spPr>
          <p:txBody>
            <a:bodyPr wrap="none" lIns="0" tIns="0" rIns="0" bIns="0" rtlCol="0">
              <a:spAutoFit/>
            </a:bodyPr>
            <a:lstStyle/>
            <a:p>
              <a:r>
                <a:rPr lang="en-US" sz="2000" b="1" dirty="0" smtClean="0">
                  <a:solidFill>
                    <a:srgbClr val="7030A0"/>
                  </a:solidFill>
                </a:rPr>
                <a:t>160</a:t>
              </a:r>
              <a:endParaRPr lang="en-US" sz="2000" b="1" dirty="0">
                <a:solidFill>
                  <a:srgbClr val="7030A0"/>
                </a:solidFill>
              </a:endParaRPr>
            </a:p>
          </p:txBody>
        </p:sp>
        <p:sp>
          <p:nvSpPr>
            <p:cNvPr id="91" name="TextBox 90"/>
            <p:cNvSpPr txBox="1"/>
            <p:nvPr/>
          </p:nvSpPr>
          <p:spPr>
            <a:xfrm>
              <a:off x="5299435" y="5793481"/>
              <a:ext cx="259686" cy="307777"/>
            </a:xfrm>
            <a:prstGeom prst="rect">
              <a:avLst/>
            </a:prstGeom>
            <a:noFill/>
          </p:spPr>
          <p:txBody>
            <a:bodyPr wrap="none" lIns="0" tIns="0" rIns="0" bIns="0" rtlCol="0">
              <a:spAutoFit/>
            </a:bodyPr>
            <a:lstStyle/>
            <a:p>
              <a:r>
                <a:rPr lang="en-US" sz="2000" b="1" dirty="0" smtClean="0">
                  <a:solidFill>
                    <a:srgbClr val="7030A0"/>
                  </a:solidFill>
                </a:rPr>
                <a:t>84</a:t>
              </a:r>
              <a:endParaRPr lang="en-US" sz="2000" b="1" dirty="0">
                <a:solidFill>
                  <a:srgbClr val="7030A0"/>
                </a:solidFill>
              </a:endParaRPr>
            </a:p>
          </p:txBody>
        </p:sp>
        <p:sp>
          <p:nvSpPr>
            <p:cNvPr id="2063" name="TextBox 2062"/>
            <p:cNvSpPr txBox="1"/>
            <p:nvPr/>
          </p:nvSpPr>
          <p:spPr>
            <a:xfrm>
              <a:off x="781594" y="5598792"/>
              <a:ext cx="3628621" cy="369332"/>
            </a:xfrm>
            <a:prstGeom prst="rect">
              <a:avLst/>
            </a:prstGeom>
            <a:noFill/>
          </p:spPr>
          <p:txBody>
            <a:bodyPr wrap="square" rtlCol="0">
              <a:spAutoFit/>
            </a:bodyPr>
            <a:lstStyle/>
            <a:p>
              <a:r>
                <a:rPr lang="en-US" dirty="0" smtClean="0"/>
                <a:t>Population in basin countries (Mill)</a:t>
              </a:r>
              <a:endParaRPr lang="en-US" dirty="0"/>
            </a:p>
          </p:txBody>
        </p:sp>
      </p:grpSp>
    </p:spTree>
    <p:extLst>
      <p:ext uri="{BB962C8B-B14F-4D97-AF65-F5344CB8AC3E}">
        <p14:creationId xmlns:p14="http://schemas.microsoft.com/office/powerpoint/2010/main" val="3640405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064"/>
                                        </p:tgtEl>
                                        <p:attrNameLst>
                                          <p:attrName>style.visibility</p:attrName>
                                        </p:attrNameLst>
                                      </p:cBhvr>
                                      <p:to>
                                        <p:strVal val="visible"/>
                                      </p:to>
                                    </p:set>
                                    <p:animEffect transition="in" filter="wipe(left)">
                                      <p:cBhvr>
                                        <p:cTn id="12" dur="2000"/>
                                        <p:tgtEl>
                                          <p:spTgt spid="20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 y="76201"/>
            <a:ext cx="11940988" cy="620917"/>
          </a:xfrm>
          <a:prstGeom prst="rect">
            <a:avLst/>
          </a:prstGeom>
        </p:spPr>
        <p:txBody>
          <a:bodyPr>
            <a:noAutofit/>
          </a:bodyPr>
          <a:lstStyle>
            <a:lvl1pPr algn="ctr" rtl="0" eaLnBrk="1" latinLnBrk="0" hangingPunct="1">
              <a:spcBef>
                <a:spcPct val="0"/>
              </a:spcBef>
              <a:buNone/>
              <a:defRPr kumimoji="0" sz="3200" b="0" kern="1200">
                <a:ln>
                  <a:noFill/>
                </a:ln>
                <a:solidFill>
                  <a:schemeClr val="tx2"/>
                </a:solidFill>
                <a:effectLst/>
                <a:latin typeface="+mj-lt"/>
                <a:ea typeface="+mj-ea"/>
                <a:cs typeface="+mj-cs"/>
              </a:defRPr>
            </a:lvl1pPr>
          </a:lstStyle>
          <a:p>
            <a:pPr algn="l"/>
            <a:r>
              <a:rPr lang="en-US" sz="2500" b="1" dirty="0" smtClean="0">
                <a:latin typeface="Lucida Calligraphy" pitchFamily="66" charset="0"/>
              </a:rPr>
              <a:t>Future outlook: Water demand in the Nile Basin is rising rapidly</a:t>
            </a:r>
            <a:endParaRPr lang="en-US" sz="2500" b="1" dirty="0">
              <a:latin typeface="Lucida Calligraphy" pitchFamily="66" charset="0"/>
            </a:endParaRPr>
          </a:p>
        </p:txBody>
      </p:sp>
      <p:sp>
        <p:nvSpPr>
          <p:cNvPr id="8" name="Right Brace 7"/>
          <p:cNvSpPr/>
          <p:nvPr/>
        </p:nvSpPr>
        <p:spPr>
          <a:xfrm>
            <a:off x="6373962" y="947366"/>
            <a:ext cx="1255437" cy="5456681"/>
          </a:xfrm>
          <a:prstGeom prst="rightBrace">
            <a:avLst>
              <a:gd name="adj1" fmla="val 25497"/>
              <a:gd name="adj2" fmla="val 49296"/>
            </a:avLst>
          </a:prstGeom>
          <a:solidFill>
            <a:schemeClr val="accent2">
              <a:lumMod val="60000"/>
              <a:lumOff val="40000"/>
            </a:schemeClr>
          </a:solidFill>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p>
        </p:txBody>
      </p:sp>
      <p:sp>
        <p:nvSpPr>
          <p:cNvPr id="10" name="TextBox 9"/>
          <p:cNvSpPr txBox="1"/>
          <p:nvPr/>
        </p:nvSpPr>
        <p:spPr>
          <a:xfrm>
            <a:off x="7507399" y="2654163"/>
            <a:ext cx="4433588" cy="1862048"/>
          </a:xfrm>
          <a:prstGeom prst="rect">
            <a:avLst/>
          </a:prstGeom>
          <a:noFill/>
        </p:spPr>
        <p:txBody>
          <a:bodyPr wrap="square" rtlCol="0">
            <a:spAutoFit/>
          </a:bodyPr>
          <a:lstStyle/>
          <a:p>
            <a:pPr marL="342900" indent="-342900">
              <a:buFont typeface="Arial" panose="020B0604020202020204" pitchFamily="34" charset="0"/>
              <a:buChar char="•"/>
            </a:pPr>
            <a:r>
              <a:rPr lang="en-US" sz="2300" i="1" dirty="0" smtClean="0">
                <a:latin typeface="+mj-lt"/>
              </a:rPr>
              <a:t>Rapidly increasing water demand for consumption, food and energy production </a:t>
            </a:r>
            <a:endParaRPr lang="en-US" sz="2300" i="1" dirty="0">
              <a:latin typeface="+mj-lt"/>
            </a:endParaRPr>
          </a:p>
          <a:p>
            <a:pPr marL="342900" indent="-342900">
              <a:buFont typeface="Arial" panose="020B0604020202020204" pitchFamily="34" charset="0"/>
              <a:buChar char="•"/>
            </a:pPr>
            <a:r>
              <a:rPr lang="en-US" sz="2300" i="1" dirty="0" smtClean="0">
                <a:latin typeface="+mj-lt"/>
              </a:rPr>
              <a:t>Decreasing per capita water availability</a:t>
            </a:r>
          </a:p>
        </p:txBody>
      </p:sp>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443" y="3085115"/>
            <a:ext cx="6092519" cy="3318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443" y="941216"/>
            <a:ext cx="5902347" cy="1975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6239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wipe(left)">
                                      <p:cBhvr>
                                        <p:cTn id="7" dur="500"/>
                                        <p:tgtEl>
                                          <p:spTgt spid="307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075"/>
                                        </p:tgtEl>
                                        <p:attrNameLst>
                                          <p:attrName>style.visibility</p:attrName>
                                        </p:attrNameLst>
                                      </p:cBhvr>
                                      <p:to>
                                        <p:strVal val="visible"/>
                                      </p:to>
                                    </p:set>
                                    <p:animEffect transition="in" filter="wipe(left)">
                                      <p:cBhvr>
                                        <p:cTn id="11" dur="500"/>
                                        <p:tgtEl>
                                          <p:spTgt spid="307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par>
                          <p:cTn id="16" fill="hold">
                            <p:stCondLst>
                              <p:cond delay="1500"/>
                            </p:stCondLst>
                            <p:childTnLst>
                              <p:par>
                                <p:cTn id="17" presetID="22" presetClass="entr" presetSubtype="8" fill="hold" grpId="0" nodeType="afterEffect">
                                  <p:stCondLst>
                                    <p:cond delay="100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550061"/>
          </a:xfrm>
        </p:spPr>
        <p:txBody>
          <a:bodyPr anchor="t" anchorCtr="0">
            <a:noAutofit/>
          </a:bodyPr>
          <a:lstStyle/>
          <a:p>
            <a:r>
              <a:rPr lang="en-US" sz="3200" i="1" dirty="0" smtClean="0">
                <a:latin typeface="+mn-lt"/>
              </a:rPr>
              <a:t>What has the future in store: country plans</a:t>
            </a:r>
            <a:endParaRPr lang="en-US" sz="3200" i="1" dirty="0">
              <a:latin typeface="+mn-lt"/>
            </a:endParaRPr>
          </a:p>
        </p:txBody>
      </p:sp>
      <p:sp>
        <p:nvSpPr>
          <p:cNvPr id="3" name="Slide Number Placeholder 2"/>
          <p:cNvSpPr>
            <a:spLocks noGrp="1"/>
          </p:cNvSpPr>
          <p:nvPr>
            <p:ph type="sldNum" sz="quarter" idx="12"/>
          </p:nvPr>
        </p:nvSpPr>
        <p:spPr/>
        <p:txBody>
          <a:bodyPr/>
          <a:lstStyle/>
          <a:p>
            <a:fld id="{1D55A3E4-73D8-4C37-951A-A535333FC3FF}" type="slidenum">
              <a:rPr lang="en-US" smtClean="0"/>
              <a:pPr/>
              <a:t>7</a:t>
            </a:fld>
            <a:endParaRPr lang="en-US"/>
          </a:p>
        </p:txBody>
      </p:sp>
      <p:grpSp>
        <p:nvGrpSpPr>
          <p:cNvPr id="10" name="Group 9"/>
          <p:cNvGrpSpPr/>
          <p:nvPr/>
        </p:nvGrpSpPr>
        <p:grpSpPr>
          <a:xfrm>
            <a:off x="6566663" y="663548"/>
            <a:ext cx="4952901" cy="2791794"/>
            <a:chOff x="6530093" y="663548"/>
            <a:chExt cx="4952901" cy="2791794"/>
          </a:xfrm>
        </p:grpSpPr>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0093" y="663548"/>
              <a:ext cx="4952901" cy="2791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8789082" y="2000637"/>
              <a:ext cx="2687787" cy="707886"/>
            </a:xfrm>
            <a:prstGeom prst="rect">
              <a:avLst/>
            </a:prstGeom>
            <a:solidFill>
              <a:schemeClr val="accent2"/>
            </a:solidFill>
          </p:spPr>
          <p:txBody>
            <a:bodyPr wrap="none" rtlCol="0">
              <a:spAutoFit/>
            </a:bodyPr>
            <a:lstStyle/>
            <a:p>
              <a:r>
                <a:rPr lang="en-US" sz="2000" dirty="0">
                  <a:latin typeface="+mj-lt"/>
                </a:rPr>
                <a:t>Potential for increased</a:t>
              </a:r>
            </a:p>
            <a:p>
              <a:r>
                <a:rPr lang="en-US" sz="2000" dirty="0">
                  <a:latin typeface="+mj-lt"/>
                </a:rPr>
                <a:t>Storage dams capacities</a:t>
              </a:r>
              <a:endParaRPr lang="en-GB" sz="2000" dirty="0">
                <a:latin typeface="+mj-lt"/>
              </a:endParaRPr>
            </a:p>
          </p:txBody>
        </p:sp>
      </p:grpSp>
      <p:grpSp>
        <p:nvGrpSpPr>
          <p:cNvPr id="12" name="Group 11"/>
          <p:cNvGrpSpPr/>
          <p:nvPr/>
        </p:nvGrpSpPr>
        <p:grpSpPr>
          <a:xfrm>
            <a:off x="1091008" y="3569102"/>
            <a:ext cx="4510247" cy="2706017"/>
            <a:chOff x="1091008" y="3569102"/>
            <a:chExt cx="4510247" cy="2706017"/>
          </a:xfrm>
        </p:grpSpPr>
        <p:pic>
          <p:nvPicPr>
            <p:cNvPr id="18" name="Picture 17"/>
            <p:cNvPicPr>
              <a:picLocks noChangeAspect="1"/>
            </p:cNvPicPr>
            <p:nvPr/>
          </p:nvPicPr>
          <p:blipFill>
            <a:blip r:embed="rId4"/>
            <a:stretch>
              <a:fillRect/>
            </a:stretch>
          </p:blipFill>
          <p:spPr>
            <a:xfrm>
              <a:off x="1091008" y="3569102"/>
              <a:ext cx="4510247" cy="2706017"/>
            </a:xfrm>
            <a:prstGeom prst="rect">
              <a:avLst/>
            </a:prstGeom>
          </p:spPr>
        </p:pic>
        <p:sp>
          <p:nvSpPr>
            <p:cNvPr id="17" name="TextBox 16"/>
            <p:cNvSpPr txBox="1"/>
            <p:nvPr/>
          </p:nvSpPr>
          <p:spPr>
            <a:xfrm>
              <a:off x="3265046" y="5885336"/>
              <a:ext cx="2240422" cy="369332"/>
            </a:xfrm>
            <a:prstGeom prst="rect">
              <a:avLst/>
            </a:prstGeom>
            <a:noFill/>
          </p:spPr>
          <p:txBody>
            <a:bodyPr wrap="none" rtlCol="0">
              <a:spAutoFit/>
            </a:bodyPr>
            <a:lstStyle/>
            <a:p>
              <a:r>
                <a:rPr lang="en-US" dirty="0" smtClean="0"/>
                <a:t>2018 (Total: 6.6 M ha)</a:t>
              </a:r>
              <a:endParaRPr lang="en-US" dirty="0"/>
            </a:p>
          </p:txBody>
        </p:sp>
      </p:grpSp>
      <p:grpSp>
        <p:nvGrpSpPr>
          <p:cNvPr id="11" name="Group 10"/>
          <p:cNvGrpSpPr/>
          <p:nvPr/>
        </p:nvGrpSpPr>
        <p:grpSpPr>
          <a:xfrm>
            <a:off x="6783669" y="3569102"/>
            <a:ext cx="4499867" cy="2706017"/>
            <a:chOff x="6783669" y="3569102"/>
            <a:chExt cx="4499867" cy="2706017"/>
          </a:xfrm>
        </p:grpSpPr>
        <p:pic>
          <p:nvPicPr>
            <p:cNvPr id="16" name="Picture 15"/>
            <p:cNvPicPr>
              <a:picLocks noChangeAspect="1"/>
            </p:cNvPicPr>
            <p:nvPr/>
          </p:nvPicPr>
          <p:blipFill>
            <a:blip r:embed="rId5"/>
            <a:stretch>
              <a:fillRect/>
            </a:stretch>
          </p:blipFill>
          <p:spPr>
            <a:xfrm>
              <a:off x="6783669" y="3569102"/>
              <a:ext cx="4372380" cy="2706017"/>
            </a:xfrm>
            <a:prstGeom prst="rect">
              <a:avLst/>
            </a:prstGeom>
          </p:spPr>
        </p:pic>
        <p:sp>
          <p:nvSpPr>
            <p:cNvPr id="20" name="TextBox 19"/>
            <p:cNvSpPr txBox="1"/>
            <p:nvPr/>
          </p:nvSpPr>
          <p:spPr>
            <a:xfrm>
              <a:off x="9043114" y="5905787"/>
              <a:ext cx="2240422" cy="369332"/>
            </a:xfrm>
            <a:prstGeom prst="rect">
              <a:avLst/>
            </a:prstGeom>
            <a:noFill/>
          </p:spPr>
          <p:txBody>
            <a:bodyPr wrap="none" rtlCol="0">
              <a:spAutoFit/>
            </a:bodyPr>
            <a:lstStyle/>
            <a:p>
              <a:r>
                <a:rPr lang="en-US" dirty="0" smtClean="0"/>
                <a:t>2050 (Total: 9.3 M ha)</a:t>
              </a:r>
              <a:endParaRPr lang="en-US" dirty="0"/>
            </a:p>
          </p:txBody>
        </p:sp>
      </p:grpSp>
      <p:pic>
        <p:nvPicPr>
          <p:cNvPr id="7" name="Picture 6"/>
          <p:cNvPicPr>
            <a:picLocks noChangeAspect="1"/>
          </p:cNvPicPr>
          <p:nvPr/>
        </p:nvPicPr>
        <p:blipFill>
          <a:blip r:embed="rId6"/>
          <a:stretch>
            <a:fillRect/>
          </a:stretch>
        </p:blipFill>
        <p:spPr>
          <a:xfrm>
            <a:off x="181058" y="663548"/>
            <a:ext cx="6167977" cy="2791794"/>
          </a:xfrm>
          <a:prstGeom prst="rect">
            <a:avLst/>
          </a:prstGeom>
        </p:spPr>
      </p:pic>
    </p:spTree>
    <p:extLst>
      <p:ext uri="{BB962C8B-B14F-4D97-AF65-F5344CB8AC3E}">
        <p14:creationId xmlns:p14="http://schemas.microsoft.com/office/powerpoint/2010/main" val="3548026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316" y="0"/>
            <a:ext cx="9747142" cy="575569"/>
          </a:xfrm>
        </p:spPr>
        <p:txBody>
          <a:bodyPr>
            <a:normAutofit/>
          </a:bodyPr>
          <a:lstStyle/>
          <a:p>
            <a:r>
              <a:rPr lang="en-US" sz="3200" dirty="0" smtClean="0">
                <a:solidFill>
                  <a:schemeClr val="bg2">
                    <a:lumMod val="50000"/>
                  </a:schemeClr>
                </a:solidFill>
              </a:rPr>
              <a:t>Facing the challenges ….</a:t>
            </a:r>
            <a:endParaRPr lang="en-US" sz="3200" dirty="0">
              <a:solidFill>
                <a:schemeClr val="bg2">
                  <a:lumMod val="50000"/>
                </a:schemeClr>
              </a:solidFill>
            </a:endParaRPr>
          </a:p>
        </p:txBody>
      </p:sp>
      <p:sp>
        <p:nvSpPr>
          <p:cNvPr id="3" name="Content Placeholder 2"/>
          <p:cNvSpPr>
            <a:spLocks noGrp="1"/>
          </p:cNvSpPr>
          <p:nvPr>
            <p:ph idx="1"/>
          </p:nvPr>
        </p:nvSpPr>
        <p:spPr>
          <a:xfrm>
            <a:off x="2984739" y="4642638"/>
            <a:ext cx="3019246" cy="308159"/>
          </a:xfrm>
        </p:spPr>
        <p:txBody>
          <a:bodyPr>
            <a:noAutofit/>
          </a:bodyPr>
          <a:lstStyle/>
          <a:p>
            <a:pPr marL="0" indent="0">
              <a:buNone/>
            </a:pPr>
            <a:r>
              <a:rPr lang="en-US" sz="1800" b="1" i="1" dirty="0">
                <a:solidFill>
                  <a:srgbClr val="FF0000"/>
                </a:solidFill>
              </a:rPr>
              <a:t>Lack of basin-wide legal regime</a:t>
            </a:r>
            <a:endParaRPr lang="en-US" sz="1800" b="1" i="1" dirty="0">
              <a:solidFill>
                <a:schemeClr val="tx1"/>
              </a:solidFill>
            </a:endParaRPr>
          </a:p>
        </p:txBody>
      </p:sp>
      <p:sp>
        <p:nvSpPr>
          <p:cNvPr id="4" name="Slide Number Placeholder 3"/>
          <p:cNvSpPr>
            <a:spLocks noGrp="1"/>
          </p:cNvSpPr>
          <p:nvPr>
            <p:ph type="sldNum" sz="quarter" idx="12"/>
          </p:nvPr>
        </p:nvSpPr>
        <p:spPr/>
        <p:txBody>
          <a:bodyPr/>
          <a:lstStyle/>
          <a:p>
            <a:pPr>
              <a:defRPr/>
            </a:pPr>
            <a:fld id="{A9D26293-4D8B-41B6-B366-FC14667B8BBD}" type="slidenum">
              <a:rPr lang="en-US" smtClean="0"/>
              <a:pPr>
                <a:defRPr/>
              </a:pPr>
              <a:t>8</a:t>
            </a:fld>
            <a:endParaRPr lang="en-US"/>
          </a:p>
        </p:txBody>
      </p:sp>
      <p:sp>
        <p:nvSpPr>
          <p:cNvPr id="6" name="Right Arrow 5"/>
          <p:cNvSpPr/>
          <p:nvPr/>
        </p:nvSpPr>
        <p:spPr>
          <a:xfrm>
            <a:off x="86264" y="751814"/>
            <a:ext cx="5436601" cy="3748271"/>
          </a:xfrm>
          <a:prstGeom prst="rightArrow">
            <a:avLst/>
          </a:prstGeom>
          <a:solidFill>
            <a:schemeClr val="accent3">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Rapid population </a:t>
            </a:r>
            <a:r>
              <a:rPr lang="en-US" sz="2000" dirty="0" smtClean="0"/>
              <a:t>increase</a:t>
            </a:r>
          </a:p>
          <a:p>
            <a:pPr algn="ctr"/>
            <a:r>
              <a:rPr lang="en-US" sz="2000" dirty="0"/>
              <a:t>Rapid economic </a:t>
            </a:r>
            <a:r>
              <a:rPr lang="en-US" sz="2000" dirty="0" smtClean="0"/>
              <a:t>growth</a:t>
            </a:r>
          </a:p>
          <a:p>
            <a:pPr algn="ctr"/>
            <a:r>
              <a:rPr lang="en-US" sz="2000" dirty="0" smtClean="0"/>
              <a:t>Uncertain climate</a:t>
            </a:r>
          </a:p>
          <a:p>
            <a:pPr algn="ctr"/>
            <a:r>
              <a:rPr lang="en-US" sz="2000" dirty="0" smtClean="0"/>
              <a:t>Increased water demand </a:t>
            </a:r>
          </a:p>
          <a:p>
            <a:pPr algn="ctr"/>
            <a:r>
              <a:rPr lang="en-US" sz="2000" dirty="0" smtClean="0"/>
              <a:t>Expanding water infrastructure and (consumptive) water uses</a:t>
            </a:r>
            <a:endParaRPr lang="en-US" sz="2000" dirty="0"/>
          </a:p>
        </p:txBody>
      </p:sp>
      <p:sp>
        <p:nvSpPr>
          <p:cNvPr id="10" name="Right Arrow 9"/>
          <p:cNvSpPr/>
          <p:nvPr/>
        </p:nvSpPr>
        <p:spPr>
          <a:xfrm flipH="1">
            <a:off x="6996020" y="575569"/>
            <a:ext cx="5159209" cy="4067069"/>
          </a:xfrm>
          <a:prstGeom prst="rightArrow">
            <a:avLst/>
          </a:prstGeom>
          <a:ln>
            <a:noFill/>
          </a:ln>
          <a:effectLst/>
          <a:scene3d>
            <a:camera prst="orthographicFront">
              <a:rot lat="0" lon="0" rev="0"/>
            </a:camera>
            <a:lightRig rig="contrasting" dir="t">
              <a:rot lat="0" lon="0" rev="7800000"/>
            </a:lightRig>
          </a:scene3d>
          <a:sp3d>
            <a:bevelT w="139700" h="139700"/>
          </a:sp3d>
        </p:spPr>
        <p:style>
          <a:lnRef idx="1">
            <a:schemeClr val="accent5"/>
          </a:lnRef>
          <a:fillRef idx="3">
            <a:schemeClr val="accent5"/>
          </a:fillRef>
          <a:effectRef idx="2">
            <a:schemeClr val="accent5"/>
          </a:effectRef>
          <a:fontRef idx="minor">
            <a:schemeClr val="lt1"/>
          </a:fontRef>
        </p:style>
        <p:txBody>
          <a:bodyPr lIns="0" tIns="0" rIns="0" bIns="0" rtlCol="0" anchor="ctr"/>
          <a:lstStyle/>
          <a:p>
            <a:pPr algn="ctr"/>
            <a:r>
              <a:rPr lang="en-US" sz="2000" dirty="0"/>
              <a:t>Rapid population </a:t>
            </a:r>
            <a:r>
              <a:rPr lang="en-US" sz="2000" dirty="0" smtClean="0"/>
              <a:t>increase</a:t>
            </a:r>
          </a:p>
          <a:p>
            <a:pPr algn="ctr"/>
            <a:r>
              <a:rPr lang="en-US" sz="2000" dirty="0"/>
              <a:t>Rapid economic </a:t>
            </a:r>
            <a:r>
              <a:rPr lang="en-US" sz="2000" dirty="0" smtClean="0"/>
              <a:t>growth </a:t>
            </a:r>
          </a:p>
          <a:p>
            <a:pPr algn="ctr"/>
            <a:r>
              <a:rPr lang="en-US" sz="2000" dirty="0"/>
              <a:t>Uncertain </a:t>
            </a:r>
            <a:r>
              <a:rPr lang="en-US" sz="2000" dirty="0" smtClean="0"/>
              <a:t>climate</a:t>
            </a:r>
          </a:p>
          <a:p>
            <a:pPr algn="ctr"/>
            <a:r>
              <a:rPr lang="en-US" sz="2000" dirty="0" smtClean="0"/>
              <a:t>Increasing water demand</a:t>
            </a:r>
            <a:endParaRPr lang="en-US" sz="2000" dirty="0"/>
          </a:p>
          <a:p>
            <a:pPr algn="ctr"/>
            <a:r>
              <a:rPr lang="en-US" sz="2000" dirty="0" smtClean="0"/>
              <a:t>Nearly totally Nile dependent economy </a:t>
            </a:r>
          </a:p>
          <a:p>
            <a:pPr algn="ctr"/>
            <a:r>
              <a:rPr lang="en-US" sz="2000" dirty="0" smtClean="0"/>
              <a:t>Favorable colonial and post-colonial treaties </a:t>
            </a:r>
          </a:p>
        </p:txBody>
      </p:sp>
      <p:pic>
        <p:nvPicPr>
          <p:cNvPr id="12" name="Picture 3"/>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t="3235" r="8759"/>
          <a:stretch/>
        </p:blipFill>
        <p:spPr bwMode="auto">
          <a:xfrm>
            <a:off x="5522865" y="1260796"/>
            <a:ext cx="1436596" cy="2750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5478877" y="4012044"/>
            <a:ext cx="1561133" cy="369332"/>
          </a:xfrm>
          <a:prstGeom prst="rect">
            <a:avLst/>
          </a:prstGeom>
          <a:noFill/>
        </p:spPr>
        <p:txBody>
          <a:bodyPr wrap="none" rtlCol="0">
            <a:spAutoFit/>
          </a:bodyPr>
          <a:lstStyle/>
          <a:p>
            <a:r>
              <a:rPr lang="en-US" dirty="0" smtClean="0"/>
              <a:t>A basin at risk!</a:t>
            </a:r>
            <a:endParaRPr lang="en-US" dirty="0"/>
          </a:p>
        </p:txBody>
      </p:sp>
    </p:spTree>
    <p:extLst>
      <p:ext uri="{BB962C8B-B14F-4D97-AF65-F5344CB8AC3E}">
        <p14:creationId xmlns:p14="http://schemas.microsoft.com/office/powerpoint/2010/main" val="349880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right)">
                                      <p:cBhvr>
                                        <p:cTn id="15" dur="500"/>
                                        <p:tgtEl>
                                          <p:spTgt spid="10"/>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left)">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10" grpId="0" animBg="1"/>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805435"/>
          </a:xfrm>
        </p:spPr>
        <p:txBody>
          <a:bodyPr>
            <a:normAutofit fontScale="90000"/>
          </a:bodyPr>
          <a:lstStyle/>
          <a:p>
            <a:r>
              <a:rPr lang="en-US" sz="3200" b="1" dirty="0"/>
              <a:t>The Search for C</a:t>
            </a:r>
            <a:r>
              <a:rPr lang="en-US" sz="2800" b="1" dirty="0"/>
              <a:t>ommon Ground </a:t>
            </a:r>
            <a:r>
              <a:rPr lang="en-US" sz="3200" b="1" dirty="0"/>
              <a:t>: Reconciling Water Allocation and Sustainability Imperatives </a:t>
            </a:r>
            <a:r>
              <a:rPr lang="en-US" sz="3200" dirty="0" smtClean="0"/>
              <a:t>: </a:t>
            </a:r>
            <a:r>
              <a:rPr lang="en-US" sz="2700" i="1" dirty="0" smtClean="0">
                <a:solidFill>
                  <a:schemeClr val="bg2">
                    <a:lumMod val="50000"/>
                  </a:schemeClr>
                </a:solidFill>
              </a:rPr>
              <a:t>what do we learn from the CFA and GERD process?</a:t>
            </a:r>
            <a:endParaRPr lang="en-US" sz="3200" i="1" dirty="0">
              <a:solidFill>
                <a:schemeClr val="bg2">
                  <a:lumMod val="50000"/>
                </a:schemeClr>
              </a:solidFill>
            </a:endParaRPr>
          </a:p>
        </p:txBody>
      </p:sp>
      <p:sp>
        <p:nvSpPr>
          <p:cNvPr id="4" name="Slide Number Placeholder 3"/>
          <p:cNvSpPr>
            <a:spLocks noGrp="1"/>
          </p:cNvSpPr>
          <p:nvPr>
            <p:ph type="sldNum" sz="quarter" idx="12"/>
          </p:nvPr>
        </p:nvSpPr>
        <p:spPr/>
        <p:txBody>
          <a:bodyPr/>
          <a:lstStyle/>
          <a:p>
            <a:pPr>
              <a:defRPr/>
            </a:pPr>
            <a:fld id="{A9D26293-4D8B-41B6-B366-FC14667B8BBD}" type="slidenum">
              <a:rPr lang="en-US" smtClean="0"/>
              <a:pPr>
                <a:defRPr/>
              </a:pPr>
              <a:t>9</a:t>
            </a:fld>
            <a:endParaRPr lang="en-US"/>
          </a:p>
        </p:txBody>
      </p:sp>
      <p:grpSp>
        <p:nvGrpSpPr>
          <p:cNvPr id="5" name="Group 4"/>
          <p:cNvGrpSpPr/>
          <p:nvPr/>
        </p:nvGrpSpPr>
        <p:grpSpPr>
          <a:xfrm>
            <a:off x="931652" y="911613"/>
            <a:ext cx="5141343" cy="5454681"/>
            <a:chOff x="931652" y="911613"/>
            <a:chExt cx="5141343" cy="5454681"/>
          </a:xfrm>
        </p:grpSpPr>
        <p:sp>
          <p:nvSpPr>
            <p:cNvPr id="3" name="Rectangle 2"/>
            <p:cNvSpPr/>
            <p:nvPr/>
          </p:nvSpPr>
          <p:spPr>
            <a:xfrm>
              <a:off x="931652" y="911613"/>
              <a:ext cx="5141343" cy="5454681"/>
            </a:xfrm>
            <a:prstGeom prst="rect">
              <a:avLst/>
            </a:prstGeom>
            <a:solidFill>
              <a:srgbClr val="FFECC5"/>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b="1" dirty="0" smtClean="0">
                  <a:solidFill>
                    <a:schemeClr val="bg2">
                      <a:lumMod val="50000"/>
                    </a:schemeClr>
                  </a:solidFill>
                </a:rPr>
                <a:t>CFA process</a:t>
              </a:r>
              <a:endParaRPr lang="en-US" b="1" dirty="0">
                <a:solidFill>
                  <a:schemeClr val="bg2">
                    <a:lumMod val="50000"/>
                  </a:schemeClr>
                </a:solidFill>
              </a:endParaRPr>
            </a:p>
          </p:txBody>
        </p:sp>
        <p:sp>
          <p:nvSpPr>
            <p:cNvPr id="6" name="Rectangle 5"/>
            <p:cNvSpPr/>
            <p:nvPr/>
          </p:nvSpPr>
          <p:spPr>
            <a:xfrm>
              <a:off x="1084291" y="4291917"/>
              <a:ext cx="4859450" cy="1901062"/>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Current uses and rights </a:t>
              </a:r>
            </a:p>
            <a:p>
              <a:pPr algn="ctr"/>
              <a:r>
                <a:rPr lang="en-US" sz="2400" dirty="0" smtClean="0"/>
                <a:t>vs </a:t>
              </a:r>
              <a:endParaRPr lang="en-US" sz="2400" dirty="0"/>
            </a:p>
            <a:p>
              <a:pPr algn="ctr"/>
              <a:r>
                <a:rPr lang="en-US" sz="2400" dirty="0" smtClean="0"/>
                <a:t>Water security of riparian states </a:t>
              </a:r>
              <a:endParaRPr lang="en-US" sz="2400" dirty="0"/>
            </a:p>
          </p:txBody>
        </p:sp>
        <p:sp>
          <p:nvSpPr>
            <p:cNvPr id="9" name="Rectangle 8"/>
            <p:cNvSpPr/>
            <p:nvPr/>
          </p:nvSpPr>
          <p:spPr>
            <a:xfrm>
              <a:off x="1084290" y="3694943"/>
              <a:ext cx="4859451" cy="5500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t>Key differences </a:t>
              </a:r>
              <a:endParaRPr lang="en-US" sz="2200" b="1" dirty="0"/>
            </a:p>
          </p:txBody>
        </p:sp>
        <p:sp>
          <p:nvSpPr>
            <p:cNvPr id="10" name="Rectangle 9"/>
            <p:cNvSpPr/>
            <p:nvPr/>
          </p:nvSpPr>
          <p:spPr>
            <a:xfrm>
              <a:off x="1060904" y="1781721"/>
              <a:ext cx="4882838" cy="1551398"/>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t>Equitable and Reasonable Utilization </a:t>
              </a:r>
            </a:p>
            <a:p>
              <a:pPr algn="ctr"/>
              <a:r>
                <a:rPr lang="en-US" sz="2200" dirty="0" smtClean="0"/>
                <a:t>Obligation not to cause significant harm  </a:t>
              </a:r>
            </a:p>
            <a:p>
              <a:pPr algn="ctr"/>
              <a:r>
                <a:rPr lang="en-US" sz="2200" dirty="0" smtClean="0"/>
                <a:t>Duty to cooperate </a:t>
              </a:r>
              <a:endParaRPr lang="en-US" sz="2200" dirty="0"/>
            </a:p>
          </p:txBody>
        </p:sp>
        <p:sp>
          <p:nvSpPr>
            <p:cNvPr id="12" name="Rectangle 11"/>
            <p:cNvSpPr/>
            <p:nvPr/>
          </p:nvSpPr>
          <p:spPr>
            <a:xfrm>
              <a:off x="1069388" y="1343664"/>
              <a:ext cx="4874354" cy="3826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t>Agreed core principles </a:t>
              </a:r>
              <a:endParaRPr lang="en-US" sz="2200" b="1" dirty="0"/>
            </a:p>
          </p:txBody>
        </p:sp>
      </p:grpSp>
      <p:grpSp>
        <p:nvGrpSpPr>
          <p:cNvPr id="16" name="Group 15"/>
          <p:cNvGrpSpPr/>
          <p:nvPr/>
        </p:nvGrpSpPr>
        <p:grpSpPr>
          <a:xfrm>
            <a:off x="6801790" y="911613"/>
            <a:ext cx="5141343" cy="5454681"/>
            <a:chOff x="6801790" y="911613"/>
            <a:chExt cx="5141343" cy="5454681"/>
          </a:xfrm>
        </p:grpSpPr>
        <p:sp>
          <p:nvSpPr>
            <p:cNvPr id="15" name="Rectangle 14"/>
            <p:cNvSpPr/>
            <p:nvPr/>
          </p:nvSpPr>
          <p:spPr>
            <a:xfrm>
              <a:off x="6801790" y="911613"/>
              <a:ext cx="5141343" cy="5454681"/>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b="1" dirty="0" smtClean="0">
                  <a:solidFill>
                    <a:schemeClr val="bg2">
                      <a:lumMod val="50000"/>
                    </a:schemeClr>
                  </a:solidFill>
                </a:rPr>
                <a:t>GERD process</a:t>
              </a:r>
              <a:endParaRPr lang="en-US" b="1" dirty="0">
                <a:solidFill>
                  <a:schemeClr val="bg2">
                    <a:lumMod val="50000"/>
                  </a:schemeClr>
                </a:solidFill>
              </a:endParaRPr>
            </a:p>
          </p:txBody>
        </p:sp>
        <p:sp>
          <p:nvSpPr>
            <p:cNvPr id="7" name="Rectangle 6"/>
            <p:cNvSpPr/>
            <p:nvPr/>
          </p:nvSpPr>
          <p:spPr>
            <a:xfrm>
              <a:off x="7028096" y="4351125"/>
              <a:ext cx="4721081" cy="1901062"/>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Guaranteeing minimum flow/natural flow release; </a:t>
              </a:r>
            </a:p>
            <a:p>
              <a:pPr algn="ctr"/>
              <a:r>
                <a:rPr lang="en-US" sz="2400" dirty="0" smtClean="0">
                  <a:solidFill>
                    <a:schemeClr val="tx1"/>
                  </a:solidFill>
                </a:rPr>
                <a:t>future upstream water resources development </a:t>
              </a:r>
              <a:endParaRPr lang="en-US" sz="2400" dirty="0">
                <a:solidFill>
                  <a:schemeClr val="tx1"/>
                </a:solidFill>
              </a:endParaRPr>
            </a:p>
          </p:txBody>
        </p:sp>
        <p:sp>
          <p:nvSpPr>
            <p:cNvPr id="8" name="Rectangle 7"/>
            <p:cNvSpPr/>
            <p:nvPr/>
          </p:nvSpPr>
          <p:spPr>
            <a:xfrm>
              <a:off x="7028097" y="3745131"/>
              <a:ext cx="4721080" cy="5500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t>Sticking </a:t>
              </a:r>
              <a:r>
                <a:rPr lang="en-US" sz="2200" b="1" dirty="0"/>
                <a:t>points </a:t>
              </a:r>
            </a:p>
          </p:txBody>
        </p:sp>
        <p:sp>
          <p:nvSpPr>
            <p:cNvPr id="13" name="Rectangle 12"/>
            <p:cNvSpPr/>
            <p:nvPr/>
          </p:nvSpPr>
          <p:spPr>
            <a:xfrm>
              <a:off x="7028097" y="1887899"/>
              <a:ext cx="4721080" cy="1551398"/>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t>Equitable and Reasonable Utilization </a:t>
              </a:r>
            </a:p>
            <a:p>
              <a:pPr algn="ctr"/>
              <a:r>
                <a:rPr lang="en-US" sz="2200" dirty="0" smtClean="0"/>
                <a:t>Obligation not to cause significant harm  </a:t>
              </a:r>
            </a:p>
            <a:p>
              <a:pPr algn="ctr"/>
              <a:r>
                <a:rPr lang="en-US" sz="2200" dirty="0" smtClean="0"/>
                <a:t>Duty to cooperate </a:t>
              </a:r>
              <a:endParaRPr lang="en-US" sz="2200" dirty="0"/>
            </a:p>
          </p:txBody>
        </p:sp>
        <p:sp>
          <p:nvSpPr>
            <p:cNvPr id="14" name="Rectangle 13"/>
            <p:cNvSpPr/>
            <p:nvPr/>
          </p:nvSpPr>
          <p:spPr>
            <a:xfrm>
              <a:off x="7028097" y="1449842"/>
              <a:ext cx="4721080" cy="3835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t>Agreed core principles </a:t>
              </a:r>
            </a:p>
          </p:txBody>
        </p:sp>
      </p:grpSp>
    </p:spTree>
    <p:extLst>
      <p:ext uri="{BB962C8B-B14F-4D97-AF65-F5344CB8AC3E}">
        <p14:creationId xmlns:p14="http://schemas.microsoft.com/office/powerpoint/2010/main" val="1465277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8616</TotalTime>
  <Words>1270</Words>
  <Application>Microsoft Office PowerPoint</Application>
  <PresentationFormat>Widescreen</PresentationFormat>
  <Paragraphs>183</Paragraphs>
  <Slides>15</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Arial</vt:lpstr>
      <vt:lpstr>Calibri</vt:lpstr>
      <vt:lpstr>Calibri </vt:lpstr>
      <vt:lpstr>Calibri Light</vt:lpstr>
      <vt:lpstr>Courier New</vt:lpstr>
      <vt:lpstr>Lucida Calligraphy</vt:lpstr>
      <vt:lpstr>Symbol</vt:lpstr>
      <vt:lpstr>Times New Roman</vt:lpstr>
      <vt:lpstr>Wingdings</vt:lpstr>
      <vt:lpstr>Retrospect</vt:lpstr>
      <vt:lpstr>EXPLORING THE OPTIONS FOR SUSTAINABLE USE OF THE NILE WATERS</vt:lpstr>
      <vt:lpstr>PowerPoint Presentation</vt:lpstr>
      <vt:lpstr>PowerPoint Presentation</vt:lpstr>
      <vt:lpstr>Where the river flow is generated</vt:lpstr>
      <vt:lpstr>How the Nile Basin evolved: timeline of key water development projects and agreements</vt:lpstr>
      <vt:lpstr>PowerPoint Presentation</vt:lpstr>
      <vt:lpstr>What has the future in store: country plans</vt:lpstr>
      <vt:lpstr>Facing the challenges ….</vt:lpstr>
      <vt:lpstr>The Search for Common Ground : Reconciling Water Allocation and Sustainability Imperatives : what do we learn from the CFA and GERD process?</vt:lpstr>
      <vt:lpstr>Unresolved Water Allocation vs. Regionally optimized cooperative WR investment: Lessons from [the unrealized] flagship program, the EN Joint Multipurpose Program</vt:lpstr>
      <vt:lpstr>The search for common ground : Plausible options scenarios (?)</vt:lpstr>
      <vt:lpstr>A possible way forward (Scenario 4): Bringing all riparians on board </vt:lpstr>
      <vt:lpstr>PowerPoint Presentation</vt:lpstr>
      <vt:lpstr>Conclusion (take away messages)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Abdulkarim Seid</dc:creator>
  <cp:lastModifiedBy>A</cp:lastModifiedBy>
  <cp:revision>363</cp:revision>
  <dcterms:created xsi:type="dcterms:W3CDTF">2016-07-24T13:19:34Z</dcterms:created>
  <dcterms:modified xsi:type="dcterms:W3CDTF">2020-08-20T09:44:00Z</dcterms:modified>
</cp:coreProperties>
</file>